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82" r:id="rId5"/>
    <p:sldId id="326" r:id="rId6"/>
    <p:sldId id="264" r:id="rId7"/>
    <p:sldId id="320" r:id="rId8"/>
    <p:sldId id="262" r:id="rId9"/>
    <p:sldId id="263" r:id="rId10"/>
    <p:sldId id="32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virginiagentleman.com/blog/uploaded_images/longs_chapel-754458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AC68-72EB-4BEE-BC72-46FAA41C57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“Day is Done”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6DF73D-ECE2-4E31-A8D7-12D54B028A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Winning the peace</a:t>
            </a:r>
          </a:p>
        </p:txBody>
      </p:sp>
    </p:spTree>
    <p:extLst>
      <p:ext uri="{BB962C8B-B14F-4D97-AF65-F5344CB8AC3E}">
        <p14:creationId xmlns:p14="http://schemas.microsoft.com/office/powerpoint/2010/main" val="4016646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5A009C-D242-4340-8AE9-B1375DDF32AA}"/>
              </a:ext>
            </a:extLst>
          </p:cNvPr>
          <p:cNvSpPr txBox="1"/>
          <p:nvPr/>
        </p:nvSpPr>
        <p:spPr>
          <a:xfrm>
            <a:off x="5082988" y="86957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Bibliography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754FB2-3694-400A-971A-A830E6D28789}"/>
              </a:ext>
            </a:extLst>
          </p:cNvPr>
          <p:cNvSpPr txBox="1"/>
          <p:nvPr/>
        </p:nvSpPr>
        <p:spPr>
          <a:xfrm>
            <a:off x="968188" y="1238908"/>
            <a:ext cx="9597499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Blackmon, Douglass A. </a:t>
            </a:r>
            <a:r>
              <a:rPr lang="en-US" sz="1400" i="1" dirty="0"/>
              <a:t>Slavery By Another Name: The Re-Enslavement of Black Americans from the Civil War </a:t>
            </a:r>
          </a:p>
          <a:p>
            <a:r>
              <a:rPr lang="en-US" sz="1400" i="1" dirty="0"/>
              <a:t>	to World War II. </a:t>
            </a:r>
            <a:r>
              <a:rPr lang="en-US" sz="1400" dirty="0"/>
              <a:t>Anchor Books, 2009</a:t>
            </a:r>
            <a:r>
              <a:rPr lang="en-US" sz="1400" i="1" dirty="0"/>
              <a:t>. </a:t>
            </a:r>
            <a:r>
              <a:rPr lang="en-US" sz="1400" b="1" i="1" dirty="0"/>
              <a:t>Also a documentary by the same name.</a:t>
            </a:r>
          </a:p>
          <a:p>
            <a:endParaRPr lang="en-US" sz="1400" b="1" dirty="0"/>
          </a:p>
          <a:p>
            <a:r>
              <a:rPr lang="en-US" sz="1400" dirty="0"/>
              <a:t>Daley, Jane. “Deference and Violence in the Postbellum Urban South: Manners and </a:t>
            </a:r>
          </a:p>
          <a:p>
            <a:r>
              <a:rPr lang="en-US" sz="1400" dirty="0"/>
              <a:t>	Massacres in Danville, Virginia. The Journal of Southern History,” August 1997, Vol. 3, </a:t>
            </a:r>
          </a:p>
          <a:p>
            <a:r>
              <a:rPr lang="en-US" sz="1400" dirty="0"/>
              <a:t>	(August, 1997), pp. 553-590.</a:t>
            </a:r>
          </a:p>
          <a:p>
            <a:endParaRPr lang="en-US" sz="1400" dirty="0"/>
          </a:p>
          <a:p>
            <a:r>
              <a:rPr lang="en-US" sz="1400" dirty="0"/>
              <a:t>Douglass, Frederick. </a:t>
            </a:r>
            <a:r>
              <a:rPr lang="en-US" sz="1400" i="1" dirty="0"/>
              <a:t>Narrative of the Life of Frederick Douglass, an American Slave: </a:t>
            </a:r>
          </a:p>
          <a:p>
            <a:r>
              <a:rPr lang="en-US" sz="1400" i="1" dirty="0"/>
              <a:t>	Written by Himself</a:t>
            </a:r>
          </a:p>
          <a:p>
            <a:endParaRPr lang="en-US" sz="1400" dirty="0"/>
          </a:p>
          <a:p>
            <a:r>
              <a:rPr lang="en-US" sz="1400" dirty="0"/>
              <a:t>DuBois, W.E.B. Black Reconstruction in America 1860 -1880.  </a:t>
            </a:r>
            <a:r>
              <a:rPr lang="en-US" sz="1400" dirty="0" err="1"/>
              <a:t>Antheneum</a:t>
            </a:r>
            <a:r>
              <a:rPr lang="en-US" sz="1400" dirty="0"/>
              <a:t>, New York, 1992.</a:t>
            </a:r>
          </a:p>
          <a:p>
            <a:endParaRPr lang="en-US" sz="1400" dirty="0"/>
          </a:p>
          <a:p>
            <a:r>
              <a:rPr lang="en-US" sz="1400" dirty="0"/>
              <a:t>Foner, Eric. </a:t>
            </a:r>
            <a:r>
              <a:rPr lang="en-US" sz="1400" i="1" dirty="0"/>
              <a:t>Reconstruction: America’s Unfinished Revolution 1863 -1877. </a:t>
            </a:r>
            <a:r>
              <a:rPr lang="en-US" sz="1400" dirty="0"/>
              <a:t>Harper &amp; Row Publishers</a:t>
            </a:r>
          </a:p>
          <a:p>
            <a:r>
              <a:rPr lang="en-US" sz="1400" dirty="0"/>
              <a:t>	New York, 1988.</a:t>
            </a:r>
          </a:p>
          <a:p>
            <a:endParaRPr lang="en-US" sz="1400" dirty="0"/>
          </a:p>
          <a:p>
            <a:r>
              <a:rPr lang="en-US" sz="1400" dirty="0"/>
              <a:t>Foner, Eric. </a:t>
            </a:r>
            <a:r>
              <a:rPr lang="en-US" sz="1400" i="1" dirty="0"/>
              <a:t>A Short History of Reconstruction </a:t>
            </a:r>
            <a:r>
              <a:rPr lang="en-US" sz="1400" dirty="0"/>
              <a:t>(Updated Edition). Harper Collins, 2015. </a:t>
            </a:r>
          </a:p>
          <a:p>
            <a:endParaRPr lang="en-US" sz="1400" dirty="0"/>
          </a:p>
          <a:p>
            <a:r>
              <a:rPr lang="en-US" sz="1400" dirty="0"/>
              <a:t>Rose, Willie Lee. </a:t>
            </a:r>
            <a:r>
              <a:rPr lang="en-US" sz="1400" i="1" dirty="0"/>
              <a:t>Rehearsal for Reconstruction: The Port Royal Experiment. University of Georgia </a:t>
            </a:r>
          </a:p>
          <a:p>
            <a:r>
              <a:rPr lang="en-US" sz="1400" i="1" dirty="0"/>
              <a:t>	Press, 1999.</a:t>
            </a:r>
          </a:p>
          <a:p>
            <a:endParaRPr lang="en-US" sz="1400" dirty="0"/>
          </a:p>
          <a:p>
            <a:r>
              <a:rPr lang="en-US" sz="1400" dirty="0"/>
              <a:t>Williams, Heather Andrea. </a:t>
            </a:r>
            <a:r>
              <a:rPr lang="en-US" sz="1400" i="1" dirty="0"/>
              <a:t>Help Me to Find My People: The African American Search for </a:t>
            </a:r>
          </a:p>
          <a:p>
            <a:r>
              <a:rPr lang="en-US" sz="1400" i="1" dirty="0"/>
              <a:t>	Family Lost in Slavery. </a:t>
            </a:r>
            <a:r>
              <a:rPr lang="en-US" sz="1400" dirty="0"/>
              <a:t>The University of North Carolina Press, 2012.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1535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C5D3D2-F5F3-4AEB-843C-1CCFA0B77E3C}"/>
              </a:ext>
            </a:extLst>
          </p:cNvPr>
          <p:cNvSpPr/>
          <p:nvPr/>
        </p:nvSpPr>
        <p:spPr>
          <a:xfrm>
            <a:off x="500903" y="1971886"/>
            <a:ext cx="11315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Historian Eric Foner writes that, “virtually from the moment the Civil War ended, the search began for legal means of subordinating” the black population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4781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9CA13E81-EE53-43DE-AF4A-F787399E1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1481109"/>
            <a:ext cx="11506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must keep the ex-slave in a position of inferiority. We 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 pass such laws as will make him feel his inferiority; 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while we give him ample protection in his ‘person and property’ we are finally lost if we permit ourselves, by an abstract would-be philosophical reasoning to admit him [to] any position that [seems] of the slightest equality with the white man.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Reprinted in </a:t>
            </a:r>
            <a:r>
              <a:rPr lang="en-US" alt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York Tribune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November 15, 1865.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&quot;Zion&quot; School for Colored Children, Charleston, South Carolina">
            <a:extLst>
              <a:ext uri="{FF2B5EF4-FFF2-40B4-BE49-F238E27FC236}">
                <a16:creationId xmlns:a16="http://schemas.microsoft.com/office/drawing/2014/main" id="{86883618-27E6-4A33-9EC1-6FF7C2F51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18" y="291556"/>
            <a:ext cx="4381500" cy="43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2">
            <a:extLst>
              <a:ext uri="{FF2B5EF4-FFF2-40B4-BE49-F238E27FC236}">
                <a16:creationId xmlns:a16="http://schemas.microsoft.com/office/drawing/2014/main" id="{B9AD3FEC-1B9F-4720-8B6E-744FB26B4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6" y="4771381"/>
            <a:ext cx="36243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Calibri" panose="020F0502020204030204" pitchFamily="34" charset="0"/>
              </a:rPr>
              <a:t>"Zion" School for Colored Children, </a:t>
            </a:r>
          </a:p>
          <a:p>
            <a:pPr eaLnBrk="1" hangingPunct="1"/>
            <a:r>
              <a:rPr lang="en-US" altLang="en-US" b="1" dirty="0">
                <a:latin typeface="Calibri" panose="020F0502020204030204" pitchFamily="34" charset="0"/>
              </a:rPr>
              <a:t>Charleston, South Carolina</a:t>
            </a:r>
            <a:r>
              <a:rPr lang="en-US" altLang="en-US" dirty="0">
                <a:latin typeface="Calibri" panose="020F0502020204030204" pitchFamily="34" charset="0"/>
              </a:rPr>
              <a:t>, 1866 </a:t>
            </a:r>
          </a:p>
        </p:txBody>
      </p:sp>
      <p:pic>
        <p:nvPicPr>
          <p:cNvPr id="4" name="Picture 2" descr="http://www.vahistorical.org/img/research/tacl3a.jpg">
            <a:extLst>
              <a:ext uri="{FF2B5EF4-FFF2-40B4-BE49-F238E27FC236}">
                <a16:creationId xmlns:a16="http://schemas.microsoft.com/office/drawing/2014/main" id="{63611D4F-6F99-419B-A095-6E4966753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729673"/>
            <a:ext cx="544021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vahistorical.org/img/research/tacl1a.jpg">
            <a:extLst>
              <a:ext uri="{FF2B5EF4-FFF2-40B4-BE49-F238E27FC236}">
                <a16:creationId xmlns:a16="http://schemas.microsoft.com/office/drawing/2014/main" id="{2048CFB7-30F4-4FD0-AF3C-31114E930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83" y="171994"/>
            <a:ext cx="6858000" cy="651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B07997-5485-40F6-8FEC-1F1B95344E81}"/>
              </a:ext>
            </a:extLst>
          </p:cNvPr>
          <p:cNvSpPr/>
          <p:nvPr/>
        </p:nvSpPr>
        <p:spPr>
          <a:xfrm>
            <a:off x="252549" y="1010702"/>
            <a:ext cx="2133599" cy="403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“Where opportunities did not exist, education would open the doors.”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Taken from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Great, Great Grandfather’s Journey to An Island of Freedom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Col Lafayette Jones Jr.</a:t>
            </a:r>
          </a:p>
        </p:txBody>
      </p:sp>
    </p:spTree>
    <p:extLst>
      <p:ext uri="{BB962C8B-B14F-4D97-AF65-F5344CB8AC3E}">
        <p14:creationId xmlns:p14="http://schemas.microsoft.com/office/powerpoint/2010/main" val="109502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virginiagentleman.com/blog/uploaded_images/longs_chapel-754455.jpg">
            <a:hlinkClick r:id="rId2"/>
            <a:extLst>
              <a:ext uri="{FF2B5EF4-FFF2-40B4-BE49-F238E27FC236}">
                <a16:creationId xmlns:a16="http://schemas.microsoft.com/office/drawing/2014/main" id="{F1CAD6C5-5B6C-4B76-A1D7-4A1D3AB4C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5" y="296091"/>
            <a:ext cx="7239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0945A8-0206-4675-AEDB-520E34AD2AE8}"/>
              </a:ext>
            </a:extLst>
          </p:cNvPr>
          <p:cNvSpPr/>
          <p:nvPr/>
        </p:nvSpPr>
        <p:spPr>
          <a:xfrm>
            <a:off x="8290560" y="1443841"/>
            <a:ext cx="2891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sheer power of religious faith in black communities, bolstered now by experience, reinforced African American optimism.” David Blight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ollege.unc.edu/files/2012/05/williams_page155ThortonCopelandadHelpMeFindMyPeople.jpg">
            <a:extLst>
              <a:ext uri="{FF2B5EF4-FFF2-40B4-BE49-F238E27FC236}">
                <a16:creationId xmlns:a16="http://schemas.microsoft.com/office/drawing/2014/main" id="{BB931545-F818-4764-A9A4-4DA417381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38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http://texaspolitics.laits.utexas.edu/html/cons/features/0206_01/slide1.jpg">
            <a:extLst>
              <a:ext uri="{FF2B5EF4-FFF2-40B4-BE49-F238E27FC236}">
                <a16:creationId xmlns:a16="http://schemas.microsoft.com/office/drawing/2014/main" id="{D79CB301-0B72-4162-8F47-4F97B95D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374468"/>
            <a:ext cx="5725886" cy="34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>
            <a:extLst>
              <a:ext uri="{FF2B5EF4-FFF2-40B4-BE49-F238E27FC236}">
                <a16:creationId xmlns:a16="http://schemas.microsoft.com/office/drawing/2014/main" id="{418F79A0-828B-4B99-B10F-5E98E2B28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068" y="3810000"/>
            <a:ext cx="7543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of ten black delegates to the 1868-69 Constitutional Convention: (from left to right) Benjamin Franklin (B.F.) Williams, Charles W. (C.W.) Bryant, and Stephen (S.) Curtis.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rst black members of Congress">
            <a:extLst>
              <a:ext uri="{FF2B5EF4-FFF2-40B4-BE49-F238E27FC236}">
                <a16:creationId xmlns:a16="http://schemas.microsoft.com/office/drawing/2014/main" id="{C4301DC8-2A0C-412F-BAD2-062F08769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39" y="1093694"/>
            <a:ext cx="6858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{86739D6A-EC34-4A66-B93F-CDCCF8BE741F}tf02900722</Template>
  <TotalTime>375</TotalTime>
  <Words>457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Ion Boardroom</vt:lpstr>
      <vt:lpstr>“Day is Done”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Allen, Jody L</dc:creator>
  <cp:lastModifiedBy>Allen, Jody L</cp:lastModifiedBy>
  <cp:revision>23</cp:revision>
  <dcterms:created xsi:type="dcterms:W3CDTF">2020-06-15T13:09:52Z</dcterms:created>
  <dcterms:modified xsi:type="dcterms:W3CDTF">2020-08-04T12:52:55Z</dcterms:modified>
</cp:coreProperties>
</file>