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2"/>
  </p:notesMasterIdLst>
  <p:sldIdLst>
    <p:sldId id="256" r:id="rId2"/>
    <p:sldId id="267" r:id="rId3"/>
    <p:sldId id="268" r:id="rId4"/>
    <p:sldId id="300" r:id="rId5"/>
    <p:sldId id="257" r:id="rId6"/>
    <p:sldId id="259" r:id="rId7"/>
    <p:sldId id="260" r:id="rId8"/>
    <p:sldId id="299" r:id="rId9"/>
    <p:sldId id="262" r:id="rId10"/>
    <p:sldId id="301" r:id="rId11"/>
    <p:sldId id="302" r:id="rId12"/>
    <p:sldId id="261" r:id="rId13"/>
    <p:sldId id="263" r:id="rId14"/>
    <p:sldId id="264" r:id="rId15"/>
    <p:sldId id="305" r:id="rId16"/>
    <p:sldId id="306" r:id="rId17"/>
    <p:sldId id="265" r:id="rId18"/>
    <p:sldId id="303" r:id="rId19"/>
    <p:sldId id="304"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6"/>
    <p:restoredTop sz="86398"/>
  </p:normalViewPr>
  <p:slideViewPr>
    <p:cSldViewPr snapToGrid="0" snapToObjects="1">
      <p:cViewPr varScale="1">
        <p:scale>
          <a:sx n="141" d="100"/>
          <a:sy n="141" d="100"/>
        </p:scale>
        <p:origin x="224" y="7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63647-C518-6142-B40A-B8517EC46A2A}" type="datetimeFigureOut">
              <a:rPr lang="en-US" smtClean="0"/>
              <a:t>8/5/20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72CAC-4A77-864E-A30C-5BD87915CB48}" type="slidenum">
              <a:rPr lang="en-US" smtClean="0"/>
              <a:t>‹#›</a:t>
            </a:fld>
            <a:endParaRPr lang="en-US"/>
          </a:p>
        </p:txBody>
      </p:sp>
    </p:spTree>
    <p:extLst>
      <p:ext uri="{BB962C8B-B14F-4D97-AF65-F5344CB8AC3E}">
        <p14:creationId xmlns:p14="http://schemas.microsoft.com/office/powerpoint/2010/main" val="9517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83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853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57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885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160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213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58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9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286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150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411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8/5/20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135266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atlantic.com/education/archive/2015/03/the-problem-with-history-classes/387823/" TargetMode="External"/><Relationship Id="rId2" Type="http://schemas.openxmlformats.org/officeDocument/2006/relationships/hyperlink" Target="https://www.backstoryradio.org/shows/the-battle-for-charlottesvilles-sou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ronicle.com/article/The-Beginnings-of-Black/23154" TargetMode="External"/><Relationship Id="rId2" Type="http://schemas.openxmlformats.org/officeDocument/2006/relationships/hyperlink" Target="https://www.washingtonpost.com/news/made-by-history/wp/2018/08/10/charlottesville-was-about-memory-not-monuments/" TargetMode="External"/><Relationship Id="rId1" Type="http://schemas.openxmlformats.org/officeDocument/2006/relationships/slideLayout" Target="../slideLayouts/slideLayout2.xml"/><Relationship Id="rId4" Type="http://schemas.openxmlformats.org/officeDocument/2006/relationships/hyperlink" Target="https://www.richmond.com/discover-richmond/happy-slaves-the-peculiar-story-of-three-virginia-school-textbooks/article_47e79d49-eac8-575d-ac9d-1c6fce52328f.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20AD-7AC7-6B4E-8875-4F7C6D959DFA}"/>
              </a:ext>
            </a:extLst>
          </p:cNvPr>
          <p:cNvSpPr>
            <a:spLocks noGrp="1"/>
          </p:cNvSpPr>
          <p:nvPr>
            <p:ph type="ctrTitle"/>
          </p:nvPr>
        </p:nvSpPr>
        <p:spPr>
          <a:xfrm>
            <a:off x="398835" y="802298"/>
            <a:ext cx="5170575" cy="2541431"/>
          </a:xfrm>
        </p:spPr>
        <p:txBody>
          <a:bodyPr>
            <a:normAutofit/>
          </a:bodyPr>
          <a:lstStyle/>
          <a:p>
            <a:r>
              <a:rPr lang="en-US" sz="1800" b="1" dirty="0"/>
              <a:t>Memory &amp; History, History &amp; Memory</a:t>
            </a:r>
            <a:r>
              <a:rPr lang="en-US" sz="1800" dirty="0"/>
              <a:t>	</a:t>
            </a:r>
          </a:p>
        </p:txBody>
      </p:sp>
      <p:sp>
        <p:nvSpPr>
          <p:cNvPr id="3" name="Subtitle 2">
            <a:extLst>
              <a:ext uri="{FF2B5EF4-FFF2-40B4-BE49-F238E27FC236}">
                <a16:creationId xmlns:a16="http://schemas.microsoft.com/office/drawing/2014/main" id="{D92D93B2-0E13-B14C-AD27-CAECFC3DD06B}"/>
              </a:ext>
            </a:extLst>
          </p:cNvPr>
          <p:cNvSpPr>
            <a:spLocks noGrp="1"/>
          </p:cNvSpPr>
          <p:nvPr>
            <p:ph type="subTitle" idx="1"/>
          </p:nvPr>
        </p:nvSpPr>
        <p:spPr>
          <a:xfrm>
            <a:off x="544749" y="3602038"/>
            <a:ext cx="5024661" cy="1655762"/>
          </a:xfrm>
        </p:spPr>
        <p:txBody>
          <a:bodyPr>
            <a:normAutofit/>
          </a:bodyPr>
          <a:lstStyle/>
          <a:p>
            <a:r>
              <a:rPr lang="en-US" sz="1600" b="1" dirty="0"/>
              <a:t>The Problem of Usable Pasts, the Lost Cause, &amp; the Search for Historical Truth</a:t>
            </a:r>
          </a:p>
        </p:txBody>
      </p:sp>
      <p:sp>
        <p:nvSpPr>
          <p:cNvPr id="4" name="TextBox 3">
            <a:extLst>
              <a:ext uri="{FF2B5EF4-FFF2-40B4-BE49-F238E27FC236}">
                <a16:creationId xmlns:a16="http://schemas.microsoft.com/office/drawing/2014/main" id="{5C85D551-AC79-8247-AA39-52257875FB3A}"/>
              </a:ext>
            </a:extLst>
          </p:cNvPr>
          <p:cNvSpPr txBox="1"/>
          <p:nvPr/>
        </p:nvSpPr>
        <p:spPr>
          <a:xfrm>
            <a:off x="6622591" y="371929"/>
            <a:ext cx="3804966" cy="309880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DEF06675-D43C-ED4E-BBB3-01E347DA88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9410" y="856884"/>
            <a:ext cx="6436661" cy="5297028"/>
          </a:xfrm>
          <a:prstGeom prst="rect">
            <a:avLst/>
          </a:prstGeom>
        </p:spPr>
      </p:pic>
    </p:spTree>
    <p:extLst>
      <p:ext uri="{BB962C8B-B14F-4D97-AF65-F5344CB8AC3E}">
        <p14:creationId xmlns:p14="http://schemas.microsoft.com/office/powerpoint/2010/main" val="220956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CDB-5B3A-E84E-B9AA-2BEF691135F6}"/>
              </a:ext>
            </a:extLst>
          </p:cNvPr>
          <p:cNvSpPr>
            <a:spLocks noGrp="1"/>
          </p:cNvSpPr>
          <p:nvPr>
            <p:ph type="title"/>
          </p:nvPr>
        </p:nvSpPr>
        <p:spPr/>
        <p:txBody>
          <a:bodyPr/>
          <a:lstStyle/>
          <a:p>
            <a:r>
              <a:rPr lang="en-US" b="1" dirty="0"/>
              <a:t>In defense of the past, present, and future. </a:t>
            </a:r>
          </a:p>
        </p:txBody>
      </p:sp>
      <p:pic>
        <p:nvPicPr>
          <p:cNvPr id="6" name="Content Placeholder 5">
            <a:extLst>
              <a:ext uri="{FF2B5EF4-FFF2-40B4-BE49-F238E27FC236}">
                <a16:creationId xmlns:a16="http://schemas.microsoft.com/office/drawing/2014/main" id="{FED13AD1-1BD9-764E-977B-43A929F6AF04}"/>
              </a:ext>
            </a:extLst>
          </p:cNvPr>
          <p:cNvPicPr>
            <a:picLocks noGrp="1" noChangeAspect="1"/>
          </p:cNvPicPr>
          <p:nvPr>
            <p:ph idx="1"/>
          </p:nvPr>
        </p:nvPicPr>
        <p:blipFill>
          <a:blip r:embed="rId2"/>
          <a:stretch>
            <a:fillRect/>
          </a:stretch>
        </p:blipFill>
        <p:spPr>
          <a:xfrm>
            <a:off x="239678" y="1690687"/>
            <a:ext cx="3077453" cy="4155635"/>
          </a:xfrm>
        </p:spPr>
      </p:pic>
      <p:sp>
        <p:nvSpPr>
          <p:cNvPr id="7" name="TextBox 6">
            <a:extLst>
              <a:ext uri="{FF2B5EF4-FFF2-40B4-BE49-F238E27FC236}">
                <a16:creationId xmlns:a16="http://schemas.microsoft.com/office/drawing/2014/main" id="{FCFC3CBA-2FFF-6246-8EA0-045060F47BA2}"/>
              </a:ext>
            </a:extLst>
          </p:cNvPr>
          <p:cNvSpPr txBox="1"/>
          <p:nvPr/>
        </p:nvSpPr>
        <p:spPr>
          <a:xfrm>
            <a:off x="239679" y="5924145"/>
            <a:ext cx="3408193" cy="646331"/>
          </a:xfrm>
          <a:prstGeom prst="rect">
            <a:avLst/>
          </a:prstGeom>
          <a:noFill/>
        </p:spPr>
        <p:txBody>
          <a:bodyPr wrap="square" rtlCol="0">
            <a:spAutoFit/>
          </a:bodyPr>
          <a:lstStyle/>
          <a:p>
            <a:r>
              <a:rPr lang="en-US" dirty="0"/>
              <a:t>Mildred Lewis Rutherford, 1851-1928</a:t>
            </a:r>
          </a:p>
        </p:txBody>
      </p:sp>
      <p:sp>
        <p:nvSpPr>
          <p:cNvPr id="8" name="TextBox 7">
            <a:extLst>
              <a:ext uri="{FF2B5EF4-FFF2-40B4-BE49-F238E27FC236}">
                <a16:creationId xmlns:a16="http://schemas.microsoft.com/office/drawing/2014/main" id="{79EBCAE5-BF97-874F-A229-254E94792FCB}"/>
              </a:ext>
            </a:extLst>
          </p:cNvPr>
          <p:cNvSpPr txBox="1"/>
          <p:nvPr/>
        </p:nvSpPr>
        <p:spPr>
          <a:xfrm>
            <a:off x="3493008" y="1838528"/>
            <a:ext cx="8339328" cy="1569660"/>
          </a:xfrm>
          <a:prstGeom prst="rect">
            <a:avLst/>
          </a:prstGeom>
          <a:noFill/>
        </p:spPr>
        <p:txBody>
          <a:bodyPr wrap="square" rtlCol="0">
            <a:spAutoFit/>
          </a:bodyPr>
          <a:lstStyle/>
          <a:p>
            <a:r>
              <a:rPr lang="en-US" sz="1200" dirty="0"/>
              <a:t>During the late nineteenth and early twentieth century, private organizations (such as the United Daughters of the Confederacy, UDC) spearheaded movements to legitimize the Confederacy. As early as 1919 (as Civil War veterans began die from aging), the United Confederate Veterans (UCV) resolved to embed their beliefs into American history and history textbooks. Mildred Lewis Rutherford (a prominent educator, Ku Klux Klan sympathizer, and member of the UDC), the Sons of Confederate Veterans (SCV) and the UCV established the Rutherford Committee in Atlanta, Georgia. Rutherford and the committee eventually published the now infamous pamphlet of Lost Cause beliefs, </a:t>
            </a:r>
            <a:r>
              <a:rPr lang="en-US" sz="1200" i="1" dirty="0"/>
              <a:t>A Measuring Rod to Test Textbooks, and Reference Books in Schools, Colleges, and Libraries.</a:t>
            </a:r>
            <a:r>
              <a:rPr lang="en-US" sz="1200" dirty="0"/>
              <a:t> “Measuring Rod” set a standard. It contained key assertions of the Lost Cause, urged Southerners to ignore historical sources, and romanticized the Confederate war effort. </a:t>
            </a:r>
          </a:p>
        </p:txBody>
      </p:sp>
    </p:spTree>
    <p:extLst>
      <p:ext uri="{BB962C8B-B14F-4D97-AF65-F5344CB8AC3E}">
        <p14:creationId xmlns:p14="http://schemas.microsoft.com/office/powerpoint/2010/main" val="349159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F2C3-4F20-5B4A-836D-6D13717934AB}"/>
              </a:ext>
            </a:extLst>
          </p:cNvPr>
          <p:cNvSpPr>
            <a:spLocks noGrp="1"/>
          </p:cNvSpPr>
          <p:nvPr>
            <p:ph type="title"/>
          </p:nvPr>
        </p:nvSpPr>
        <p:spPr/>
        <p:txBody>
          <a:bodyPr/>
          <a:lstStyle/>
          <a:p>
            <a:pPr algn="ctr"/>
            <a:r>
              <a:rPr lang="en-US" b="1" dirty="0"/>
              <a:t>“Measuring Rod” </a:t>
            </a:r>
            <a:r>
              <a:rPr lang="en-US" dirty="0"/>
              <a:t>		</a:t>
            </a:r>
          </a:p>
        </p:txBody>
      </p:sp>
      <p:sp>
        <p:nvSpPr>
          <p:cNvPr id="3" name="Content Placeholder 2">
            <a:extLst>
              <a:ext uri="{FF2B5EF4-FFF2-40B4-BE49-F238E27FC236}">
                <a16:creationId xmlns:a16="http://schemas.microsoft.com/office/drawing/2014/main" id="{DCC1FCEB-37DB-A74C-96C7-6D416955B873}"/>
              </a:ext>
            </a:extLst>
          </p:cNvPr>
          <p:cNvSpPr>
            <a:spLocks noGrp="1"/>
          </p:cNvSpPr>
          <p:nvPr>
            <p:ph idx="1"/>
          </p:nvPr>
        </p:nvSpPr>
        <p:spPr/>
        <p:txBody>
          <a:bodyPr>
            <a:normAutofit/>
          </a:bodyPr>
          <a:lstStyle/>
          <a:p>
            <a:r>
              <a:rPr lang="en-US" dirty="0"/>
              <a:t>Argued: </a:t>
            </a:r>
          </a:p>
          <a:p>
            <a:pPr lvl="1"/>
            <a:r>
              <a:rPr lang="en-US" dirty="0"/>
              <a:t>“Reject a book that calls the Confederate soldier a traitor or rebel… reject a book that says the South fought to hold her slaves… reject a book that speaks of the slaveholder as of the South as cruel and unjust to his slaves… reject a text-book that omits to tell of the South’s heroes and their deeds…” </a:t>
            </a:r>
          </a:p>
          <a:p>
            <a:r>
              <a:rPr lang="en-US" dirty="0"/>
              <a:t>Lost Cause supporters spent the years after 1919 urging libraries, colleges, and school boards to ban books that emphasized the Union war effort, the role of slavery in causing the war, and the inhumanities of the slave system.. </a:t>
            </a:r>
          </a:p>
          <a:p>
            <a:endParaRPr lang="en-US" dirty="0"/>
          </a:p>
        </p:txBody>
      </p:sp>
    </p:spTree>
    <p:extLst>
      <p:ext uri="{BB962C8B-B14F-4D97-AF65-F5344CB8AC3E}">
        <p14:creationId xmlns:p14="http://schemas.microsoft.com/office/powerpoint/2010/main" val="57648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4402-69B6-5846-9928-2BA824E33E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78E09-D912-5846-B085-D0786FDCCE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6346" y="91355"/>
            <a:ext cx="4097451" cy="5081893"/>
          </a:xfrm>
        </p:spPr>
      </p:pic>
      <p:sp>
        <p:nvSpPr>
          <p:cNvPr id="6" name="TextBox 5">
            <a:extLst>
              <a:ext uri="{FF2B5EF4-FFF2-40B4-BE49-F238E27FC236}">
                <a16:creationId xmlns:a16="http://schemas.microsoft.com/office/drawing/2014/main" id="{EB5E92D6-1DC8-8D42-A5DD-729D8682832C}"/>
              </a:ext>
            </a:extLst>
          </p:cNvPr>
          <p:cNvSpPr txBox="1"/>
          <p:nvPr/>
        </p:nvSpPr>
        <p:spPr>
          <a:xfrm>
            <a:off x="136347" y="5173248"/>
            <a:ext cx="3696618" cy="246221"/>
          </a:xfrm>
          <a:prstGeom prst="rect">
            <a:avLst/>
          </a:prstGeom>
          <a:noFill/>
        </p:spPr>
        <p:txBody>
          <a:bodyPr wrap="square" rtlCol="0">
            <a:spAutoFit/>
          </a:bodyPr>
          <a:lstStyle/>
          <a:p>
            <a:r>
              <a:rPr lang="en-US" sz="1000" dirty="0"/>
              <a:t>Virginia: History, Government Geography– ca, mid-20</a:t>
            </a:r>
            <a:r>
              <a:rPr lang="en-US" sz="1000" baseline="30000" dirty="0"/>
              <a:t>th</a:t>
            </a:r>
            <a:r>
              <a:rPr lang="en-US" sz="1000" dirty="0"/>
              <a:t> century</a:t>
            </a:r>
          </a:p>
        </p:txBody>
      </p:sp>
      <p:pic>
        <p:nvPicPr>
          <p:cNvPr id="8" name="Picture 7">
            <a:extLst>
              <a:ext uri="{FF2B5EF4-FFF2-40B4-BE49-F238E27FC236}">
                <a16:creationId xmlns:a16="http://schemas.microsoft.com/office/drawing/2014/main" id="{B20A68FA-654B-C54D-8FFC-E73991F23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6623" y="91355"/>
            <a:ext cx="6728231" cy="5081893"/>
          </a:xfrm>
          <a:prstGeom prst="rect">
            <a:avLst/>
          </a:prstGeom>
        </p:spPr>
      </p:pic>
      <p:sp>
        <p:nvSpPr>
          <p:cNvPr id="11" name="TextBox 10">
            <a:extLst>
              <a:ext uri="{FF2B5EF4-FFF2-40B4-BE49-F238E27FC236}">
                <a16:creationId xmlns:a16="http://schemas.microsoft.com/office/drawing/2014/main" id="{895AF1B6-FFCB-FB4E-95E0-70A3DE1409FC}"/>
              </a:ext>
            </a:extLst>
          </p:cNvPr>
          <p:cNvSpPr txBox="1"/>
          <p:nvPr/>
        </p:nvSpPr>
        <p:spPr>
          <a:xfrm>
            <a:off x="4326623" y="5173248"/>
            <a:ext cx="5706725" cy="400110"/>
          </a:xfrm>
          <a:prstGeom prst="rect">
            <a:avLst/>
          </a:prstGeom>
          <a:noFill/>
        </p:spPr>
        <p:txBody>
          <a:bodyPr wrap="square" rtlCol="0">
            <a:spAutoFit/>
          </a:bodyPr>
          <a:lstStyle/>
          <a:p>
            <a:r>
              <a:rPr lang="en-US" sz="1000" dirty="0"/>
              <a:t>The same seventh-grade textbook depicted this painting of George Washington overseeing his slaves at Mount Vernon. The caption said Virginia “offered a better life for Negroes than did Africa.</a:t>
            </a:r>
          </a:p>
        </p:txBody>
      </p:sp>
    </p:spTree>
    <p:extLst>
      <p:ext uri="{BB962C8B-B14F-4D97-AF65-F5344CB8AC3E}">
        <p14:creationId xmlns:p14="http://schemas.microsoft.com/office/powerpoint/2010/main" val="400747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A6BD-C3C4-8846-8686-D775D3FB8207}"/>
              </a:ext>
            </a:extLst>
          </p:cNvPr>
          <p:cNvSpPr>
            <a:spLocks noGrp="1"/>
          </p:cNvSpPr>
          <p:nvPr>
            <p:ph type="title"/>
          </p:nvPr>
        </p:nvSpPr>
        <p:spPr/>
        <p:txBody>
          <a:bodyPr/>
          <a:lstStyle/>
          <a:p>
            <a:pPr algn="ctr"/>
            <a:r>
              <a:rPr lang="en-US" b="1" dirty="0"/>
              <a:t>A benign institution? </a:t>
            </a:r>
          </a:p>
        </p:txBody>
      </p:sp>
      <p:sp>
        <p:nvSpPr>
          <p:cNvPr id="3" name="Content Placeholder 2">
            <a:extLst>
              <a:ext uri="{FF2B5EF4-FFF2-40B4-BE49-F238E27FC236}">
                <a16:creationId xmlns:a16="http://schemas.microsoft.com/office/drawing/2014/main" id="{57CAB87D-42DA-D048-B9A6-F02531D153EC}"/>
              </a:ext>
            </a:extLst>
          </p:cNvPr>
          <p:cNvSpPr>
            <a:spLocks noGrp="1"/>
          </p:cNvSpPr>
          <p:nvPr>
            <p:ph idx="1"/>
          </p:nvPr>
        </p:nvSpPr>
        <p:spPr/>
        <p:txBody>
          <a:bodyPr>
            <a:normAutofit fontScale="92500" lnSpcReduction="20000"/>
          </a:bodyPr>
          <a:lstStyle/>
          <a:p>
            <a:r>
              <a:rPr lang="en-US" dirty="0"/>
              <a:t>The </a:t>
            </a:r>
            <a:r>
              <a:rPr lang="en-US" i="1" dirty="0"/>
              <a:t>Richmond Times-Dispatch</a:t>
            </a:r>
            <a:r>
              <a:rPr lang="en-US" dirty="0"/>
              <a:t> just recently analyzed these textbooks. The ”Cavalier Commonwealth” held: </a:t>
            </a:r>
          </a:p>
          <a:p>
            <a:r>
              <a:rPr lang="en-US" dirty="0"/>
              <a:t>---The slave "did not work so hard as the average free laborer, since he did not have to worry about losing his job. In fact, the slave enjoyed what we might call comprehensive social security. Generally speaking, his food was plentiful, his clothing adequate, his cabin warm, his health protected and his leisure carefree."</a:t>
            </a:r>
          </a:p>
          <a:p>
            <a:r>
              <a:rPr lang="en-US" dirty="0"/>
              <a:t>---Slave owners and slaves "understood that bondage as they knew it was not totally evil; both realized that enslavement in a civilized world had been better in many respects for the Negro than the barbarities he might have suffered in Africa.”</a:t>
            </a:r>
          </a:p>
          <a:p>
            <a:r>
              <a:rPr lang="en-US" dirty="0"/>
              <a:t>---Lee "came as close as any man to fulfilling the best ideals of what a Virginia gentleman should be." </a:t>
            </a:r>
          </a:p>
          <a:p>
            <a:endParaRPr lang="en-US" dirty="0"/>
          </a:p>
        </p:txBody>
      </p:sp>
    </p:spTree>
    <p:extLst>
      <p:ext uri="{BB962C8B-B14F-4D97-AF65-F5344CB8AC3E}">
        <p14:creationId xmlns:p14="http://schemas.microsoft.com/office/powerpoint/2010/main" val="2940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4139-8569-724C-86B7-191C426E0A13}"/>
              </a:ext>
            </a:extLst>
          </p:cNvPr>
          <p:cNvSpPr>
            <a:spLocks noGrp="1"/>
          </p:cNvSpPr>
          <p:nvPr>
            <p:ph type="title"/>
          </p:nvPr>
        </p:nvSpPr>
        <p:spPr/>
        <p:txBody>
          <a:bodyPr/>
          <a:lstStyle/>
          <a:p>
            <a:r>
              <a:rPr lang="en-US" b="1" dirty="0"/>
              <a:t>Analysis of the historical documents revealed</a:t>
            </a:r>
          </a:p>
        </p:txBody>
      </p:sp>
      <p:sp>
        <p:nvSpPr>
          <p:cNvPr id="3" name="Content Placeholder 2">
            <a:extLst>
              <a:ext uri="{FF2B5EF4-FFF2-40B4-BE49-F238E27FC236}">
                <a16:creationId xmlns:a16="http://schemas.microsoft.com/office/drawing/2014/main" id="{CAE0C1A2-435E-8F4D-B63E-1F1146BAD0B6}"/>
              </a:ext>
            </a:extLst>
          </p:cNvPr>
          <p:cNvSpPr>
            <a:spLocks noGrp="1"/>
          </p:cNvSpPr>
          <p:nvPr>
            <p:ph idx="1"/>
          </p:nvPr>
        </p:nvSpPr>
        <p:spPr/>
        <p:txBody>
          <a:bodyPr>
            <a:normAutofit fontScale="70000" lnSpcReduction="20000"/>
          </a:bodyPr>
          <a:lstStyle/>
          <a:p>
            <a:r>
              <a:rPr lang="en-US" u="sng" dirty="0">
                <a:latin typeface="+mj-lt"/>
              </a:rPr>
              <a:t>Slaves were often sickly </a:t>
            </a:r>
            <a:r>
              <a:rPr lang="en-US" dirty="0">
                <a:latin typeface="+mj-lt"/>
              </a:rPr>
              <a:t>(e.g., dysentery, typhoid, hepatitis, infant mortality rates, worms, tetanus) and they </a:t>
            </a:r>
            <a:r>
              <a:rPr lang="en-US" u="sng" dirty="0">
                <a:latin typeface="+mj-lt"/>
              </a:rPr>
              <a:t>constantly challenged the boundaries of the master-servant relationship. </a:t>
            </a:r>
          </a:p>
          <a:p>
            <a:pPr lvl="1"/>
            <a:r>
              <a:rPr lang="en-US" dirty="0" err="1"/>
              <a:t>Niklas</a:t>
            </a:r>
            <a:r>
              <a:rPr lang="en-US" dirty="0"/>
              <a:t> </a:t>
            </a:r>
            <a:r>
              <a:rPr lang="en-US" dirty="0" err="1"/>
              <a:t>Thode</a:t>
            </a:r>
            <a:r>
              <a:rPr lang="en-US" dirty="0"/>
              <a:t> Jensen, For the Health of the </a:t>
            </a:r>
            <a:r>
              <a:rPr lang="en-US" dirty="0" err="1"/>
              <a:t>EnslavedSlaves</a:t>
            </a:r>
            <a:r>
              <a:rPr lang="en-US" dirty="0"/>
              <a:t>, Medicine and Power in the Danish West Indies, 1803-1848</a:t>
            </a:r>
            <a:endParaRPr lang="en-US" u="sng" dirty="0">
              <a:latin typeface="+mj-lt"/>
            </a:endParaRPr>
          </a:p>
          <a:p>
            <a:r>
              <a:rPr lang="en-US" dirty="0">
                <a:latin typeface="+mj-lt"/>
                <a:ea typeface="Calibri" panose="020F0502020204030204" pitchFamily="34" charset="0"/>
                <a:cs typeface="Times New Roman" panose="02020603050405020304" pitchFamily="18" charset="0"/>
              </a:rPr>
              <a:t>Historians generally agree that slavery, more than any other issue, brought on the war. Even a cursory search of the University of Richmond’s digitization of the Virginia secession convention demonstrates this--- the word slavery comes up </a:t>
            </a:r>
            <a:r>
              <a:rPr lang="en-US" u="sng" dirty="0">
                <a:latin typeface="+mj-lt"/>
                <a:ea typeface="Calibri" panose="020F0502020204030204" pitchFamily="34" charset="0"/>
                <a:cs typeface="Times New Roman" panose="02020603050405020304" pitchFamily="18" charset="0"/>
              </a:rPr>
              <a:t>512 times</a:t>
            </a:r>
            <a:r>
              <a:rPr lang="en-US" dirty="0">
                <a:latin typeface="+mj-lt"/>
                <a:ea typeface="Calibri" panose="020F0502020204030204" pitchFamily="34" charset="0"/>
                <a:cs typeface="Times New Roman" panose="02020603050405020304" pitchFamily="18" charset="0"/>
              </a:rPr>
              <a:t>, while states rights is mentioned a mere </a:t>
            </a:r>
            <a:r>
              <a:rPr lang="en-US" u="sng" dirty="0">
                <a:latin typeface="+mj-lt"/>
                <a:ea typeface="Calibri" panose="020F0502020204030204" pitchFamily="34" charset="0"/>
                <a:cs typeface="Times New Roman" panose="02020603050405020304" pitchFamily="18" charset="0"/>
              </a:rPr>
              <a:t>29 times</a:t>
            </a:r>
            <a:r>
              <a:rPr lang="en-US" dirty="0">
                <a:latin typeface="+mj-lt"/>
                <a:ea typeface="Calibri" panose="020F0502020204030204" pitchFamily="34" charset="0"/>
                <a:cs typeface="Times New Roman" panose="02020603050405020304" pitchFamily="18" charset="0"/>
              </a:rPr>
              <a:t>. </a:t>
            </a:r>
          </a:p>
          <a:p>
            <a:pPr lvl="1"/>
            <a:r>
              <a:rPr lang="en-US" dirty="0">
                <a:latin typeface="+mj-lt"/>
                <a:ea typeface="Calibri" panose="020F0502020204030204" pitchFamily="34" charset="0"/>
                <a:cs typeface="Times New Roman" panose="02020603050405020304" pitchFamily="18" charset="0"/>
              </a:rPr>
              <a:t>https://</a:t>
            </a:r>
            <a:r>
              <a:rPr lang="en-US" dirty="0" err="1">
                <a:latin typeface="+mj-lt"/>
                <a:ea typeface="Calibri" panose="020F0502020204030204" pitchFamily="34" charset="0"/>
                <a:cs typeface="Times New Roman" panose="02020603050405020304" pitchFamily="18" charset="0"/>
              </a:rPr>
              <a:t>secession.richmond.edu</a:t>
            </a:r>
            <a:endParaRPr lang="en-US" dirty="0">
              <a:latin typeface="+mj-lt"/>
              <a:ea typeface="Calibri" panose="020F0502020204030204" pitchFamily="34" charset="0"/>
              <a:cs typeface="Times New Roman" panose="02020603050405020304" pitchFamily="18" charset="0"/>
            </a:endParaRPr>
          </a:p>
          <a:p>
            <a:r>
              <a:rPr lang="en-US" dirty="0">
                <a:latin typeface="+mj-lt"/>
                <a:cs typeface="Times New Roman" panose="02020603050405020304" pitchFamily="18" charset="0"/>
              </a:rPr>
              <a:t>Historical documents demonstrate that Lee’s benevolence as a slave master, on the plantation that now contains Arlington Cemetery, is deeply questionable. </a:t>
            </a:r>
          </a:p>
          <a:p>
            <a:pPr lvl="1"/>
            <a:r>
              <a:rPr lang="en-US" dirty="0">
                <a:latin typeface="+mj-lt"/>
                <a:cs typeface="Times New Roman" panose="02020603050405020304" pitchFamily="18" charset="0"/>
              </a:rPr>
              <a:t>https://</a:t>
            </a:r>
            <a:r>
              <a:rPr lang="en-US" dirty="0" err="1">
                <a:latin typeface="+mj-lt"/>
                <a:cs typeface="Times New Roman" panose="02020603050405020304" pitchFamily="18" charset="0"/>
              </a:rPr>
              <a:t>www.historynet.com</a:t>
            </a:r>
            <a:r>
              <a:rPr lang="en-US" dirty="0">
                <a:latin typeface="+mj-lt"/>
                <a:cs typeface="Times New Roman" panose="02020603050405020304" pitchFamily="18" charset="0"/>
              </a:rPr>
              <a:t>/</a:t>
            </a:r>
            <a:r>
              <a:rPr lang="en-US" dirty="0" err="1">
                <a:latin typeface="+mj-lt"/>
                <a:cs typeface="Times New Roman" panose="02020603050405020304" pitchFamily="18" charset="0"/>
              </a:rPr>
              <a:t>robert</a:t>
            </a:r>
            <a:r>
              <a:rPr lang="en-US" dirty="0">
                <a:latin typeface="+mj-lt"/>
                <a:cs typeface="Times New Roman" panose="02020603050405020304" pitchFamily="18" charset="0"/>
              </a:rPr>
              <a:t>-e-lee-</a:t>
            </a:r>
            <a:r>
              <a:rPr lang="en-US" dirty="0" err="1">
                <a:latin typeface="+mj-lt"/>
                <a:cs typeface="Times New Roman" panose="02020603050405020304" pitchFamily="18" charset="0"/>
              </a:rPr>
              <a:t>slavery.htm</a:t>
            </a:r>
            <a:endParaRPr lang="en-US" dirty="0">
              <a:latin typeface="+mj-lt"/>
              <a:cs typeface="Times New Roman" panose="02020603050405020304" pitchFamily="18" charset="0"/>
            </a:endParaRPr>
          </a:p>
          <a:p>
            <a:r>
              <a:rPr lang="en-US" dirty="0"/>
              <a:t>Before its construction in 1890, Virginia’s governor, Fitzhugh Lee, not only refused to build Richmond’s Lee statue on the capital grounds (where it was intended to be placed), he openly referred to Monument Avenue as a “plain business proposal.”</a:t>
            </a:r>
          </a:p>
          <a:p>
            <a:pPr lvl="1"/>
            <a:r>
              <a:rPr lang="en-US" dirty="0"/>
              <a:t>Kirk Savage, Standing Soldiers, Kneeling Slaves: Race, War, and Monument in Nineteenth-Century America</a:t>
            </a:r>
          </a:p>
          <a:p>
            <a:endParaRPr lang="en-US" dirty="0"/>
          </a:p>
        </p:txBody>
      </p:sp>
    </p:spTree>
    <p:extLst>
      <p:ext uri="{BB962C8B-B14F-4D97-AF65-F5344CB8AC3E}">
        <p14:creationId xmlns:p14="http://schemas.microsoft.com/office/powerpoint/2010/main" val="4668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929D-F576-AB41-9823-4C7FEEEACF15}"/>
              </a:ext>
            </a:extLst>
          </p:cNvPr>
          <p:cNvSpPr>
            <a:spLocks noGrp="1"/>
          </p:cNvSpPr>
          <p:nvPr>
            <p:ph type="title"/>
          </p:nvPr>
        </p:nvSpPr>
        <p:spPr>
          <a:xfrm>
            <a:off x="838200" y="82297"/>
            <a:ext cx="10515600" cy="557784"/>
          </a:xfrm>
        </p:spPr>
        <p:txBody>
          <a:bodyPr>
            <a:normAutofit fontScale="90000"/>
          </a:bodyPr>
          <a:lstStyle/>
          <a:p>
            <a:pPr algn="ctr"/>
            <a:r>
              <a:rPr lang="en-US" sz="2800" b="1" dirty="0"/>
              <a:t>Monument Avenue, the sources reveal, was a naked real-estate development ploy</a:t>
            </a:r>
          </a:p>
        </p:txBody>
      </p:sp>
      <p:pic>
        <p:nvPicPr>
          <p:cNvPr id="9" name="Content Placeholder 8">
            <a:extLst>
              <a:ext uri="{FF2B5EF4-FFF2-40B4-BE49-F238E27FC236}">
                <a16:creationId xmlns:a16="http://schemas.microsoft.com/office/drawing/2014/main" id="{CD1100E9-2743-6647-B29C-D43F7F8F26B7}"/>
              </a:ext>
            </a:extLst>
          </p:cNvPr>
          <p:cNvPicPr>
            <a:picLocks noGrp="1" noChangeAspect="1"/>
          </p:cNvPicPr>
          <p:nvPr>
            <p:ph idx="1"/>
          </p:nvPr>
        </p:nvPicPr>
        <p:blipFill>
          <a:blip r:embed="rId2"/>
          <a:stretch>
            <a:fillRect/>
          </a:stretch>
        </p:blipFill>
        <p:spPr>
          <a:xfrm>
            <a:off x="147828" y="734238"/>
            <a:ext cx="11896343" cy="5914717"/>
          </a:xfrm>
        </p:spPr>
      </p:pic>
    </p:spTree>
    <p:extLst>
      <p:ext uri="{BB962C8B-B14F-4D97-AF65-F5344CB8AC3E}">
        <p14:creationId xmlns:p14="http://schemas.microsoft.com/office/powerpoint/2010/main" val="25575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BCC7-DD8C-6347-9D3C-62F1AB8F0354}"/>
              </a:ext>
            </a:extLst>
          </p:cNvPr>
          <p:cNvSpPr>
            <a:spLocks noGrp="1"/>
          </p:cNvSpPr>
          <p:nvPr>
            <p:ph type="title"/>
          </p:nvPr>
        </p:nvSpPr>
        <p:spPr/>
        <p:txBody>
          <a:bodyPr/>
          <a:lstStyle/>
          <a:p>
            <a:pPr algn="ctr"/>
            <a:r>
              <a:rPr lang="en-US" b="1" dirty="0"/>
              <a:t>Louis P. Nelson &amp; </a:t>
            </a:r>
            <a:r>
              <a:rPr lang="en-US" b="1" dirty="0" err="1"/>
              <a:t>Claudrena</a:t>
            </a:r>
            <a:r>
              <a:rPr lang="en-US" b="1" dirty="0"/>
              <a:t> N. Harold</a:t>
            </a:r>
          </a:p>
        </p:txBody>
      </p:sp>
      <p:sp>
        <p:nvSpPr>
          <p:cNvPr id="3" name="Content Placeholder 2">
            <a:extLst>
              <a:ext uri="{FF2B5EF4-FFF2-40B4-BE49-F238E27FC236}">
                <a16:creationId xmlns:a16="http://schemas.microsoft.com/office/drawing/2014/main" id="{F898B041-C887-644C-BF0F-4CBEA4CFA65B}"/>
              </a:ext>
            </a:extLst>
          </p:cNvPr>
          <p:cNvSpPr>
            <a:spLocks noGrp="1"/>
          </p:cNvSpPr>
          <p:nvPr>
            <p:ph idx="1"/>
          </p:nvPr>
        </p:nvSpPr>
        <p:spPr>
          <a:xfrm>
            <a:off x="838200" y="1825625"/>
            <a:ext cx="4483608" cy="4351338"/>
          </a:xfrm>
        </p:spPr>
        <p:txBody>
          <a:bodyPr>
            <a:normAutofit fontScale="92500"/>
          </a:bodyPr>
          <a:lstStyle/>
          <a:p>
            <a:r>
              <a:rPr lang="en-US" dirty="0"/>
              <a:t>“Seen through the lens of history, these statues are more easily recognized as silent heralds of deeply entrenched systems of political disenfranchisement, educational injustice, health inequity, and neighborhood marginalization.” </a:t>
            </a:r>
          </a:p>
          <a:p>
            <a:pPr lvl="1"/>
            <a:r>
              <a:rPr lang="en-US" i="1" dirty="0"/>
              <a:t>Charlottesville 2017: The Legacy of Race and Inequality</a:t>
            </a:r>
          </a:p>
          <a:p>
            <a:endParaRPr lang="en-US" dirty="0"/>
          </a:p>
        </p:txBody>
      </p:sp>
      <p:pic>
        <p:nvPicPr>
          <p:cNvPr id="6" name="Picture 5">
            <a:extLst>
              <a:ext uri="{FF2B5EF4-FFF2-40B4-BE49-F238E27FC236}">
                <a16:creationId xmlns:a16="http://schemas.microsoft.com/office/drawing/2014/main" id="{704706EF-9911-344D-93F2-DF92DD3561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1544" y="2050542"/>
            <a:ext cx="6299200" cy="3543300"/>
          </a:xfrm>
          <a:prstGeom prst="rect">
            <a:avLst/>
          </a:prstGeom>
        </p:spPr>
      </p:pic>
    </p:spTree>
    <p:extLst>
      <p:ext uri="{BB962C8B-B14F-4D97-AF65-F5344CB8AC3E}">
        <p14:creationId xmlns:p14="http://schemas.microsoft.com/office/powerpoint/2010/main" val="133004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EBF0-CF43-E444-BCC7-1DD0AD0B7090}"/>
              </a:ext>
            </a:extLst>
          </p:cNvPr>
          <p:cNvSpPr>
            <a:spLocks noGrp="1"/>
          </p:cNvSpPr>
          <p:nvPr>
            <p:ph type="title"/>
          </p:nvPr>
        </p:nvSpPr>
        <p:spPr/>
        <p:txBody>
          <a:bodyPr/>
          <a:lstStyle/>
          <a:p>
            <a:pPr algn="ctr"/>
            <a:r>
              <a:rPr lang="en-US" b="1" dirty="0"/>
              <a:t>Heritage Questioned</a:t>
            </a:r>
          </a:p>
        </p:txBody>
      </p:sp>
      <p:sp>
        <p:nvSpPr>
          <p:cNvPr id="3" name="Content Placeholder 2">
            <a:extLst>
              <a:ext uri="{FF2B5EF4-FFF2-40B4-BE49-F238E27FC236}">
                <a16:creationId xmlns:a16="http://schemas.microsoft.com/office/drawing/2014/main" id="{9FAD448B-806A-0C4A-BFC7-292562E12B4A}"/>
              </a:ext>
            </a:extLst>
          </p:cNvPr>
          <p:cNvSpPr>
            <a:spLocks noGrp="1"/>
          </p:cNvSpPr>
          <p:nvPr>
            <p:ph idx="1"/>
          </p:nvPr>
        </p:nvSpPr>
        <p:spPr>
          <a:xfrm>
            <a:off x="838200" y="1825625"/>
            <a:ext cx="10813610" cy="4351338"/>
          </a:xfrm>
        </p:spPr>
        <p:txBody>
          <a:bodyPr>
            <a:normAutofit/>
          </a:bodyPr>
          <a:lstStyle/>
          <a:p>
            <a:r>
              <a:rPr lang="en-US" dirty="0"/>
              <a:t>Confederate monuments represent the types of symbols that emerge in the absence of democracy. They emerge when people attempt to rationalize culture built from human bondage, a Civil War wherein hundreds-of-thousands of Americans perished, and a political system that stole democracy by robbing black Americans and poor whites of their constitutional liberties.  </a:t>
            </a:r>
          </a:p>
          <a:p>
            <a:endParaRPr lang="en-US" dirty="0"/>
          </a:p>
        </p:txBody>
      </p:sp>
    </p:spTree>
    <p:extLst>
      <p:ext uri="{BB962C8B-B14F-4D97-AF65-F5344CB8AC3E}">
        <p14:creationId xmlns:p14="http://schemas.microsoft.com/office/powerpoint/2010/main" val="100404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1D2D-D98A-214D-BBA1-13924D304AE8}"/>
              </a:ext>
            </a:extLst>
          </p:cNvPr>
          <p:cNvSpPr>
            <a:spLocks noGrp="1"/>
          </p:cNvSpPr>
          <p:nvPr>
            <p:ph type="title"/>
          </p:nvPr>
        </p:nvSpPr>
        <p:spPr/>
        <p:txBody>
          <a:bodyPr>
            <a:normAutofit/>
          </a:bodyPr>
          <a:lstStyle/>
          <a:p>
            <a:pPr algn="ctr"/>
            <a:r>
              <a:rPr lang="en-US" sz="3200" b="1" dirty="0"/>
              <a:t>The most common first name of history teachers across America, for far too long, has been “coach” </a:t>
            </a:r>
          </a:p>
        </p:txBody>
      </p:sp>
      <p:sp>
        <p:nvSpPr>
          <p:cNvPr id="3" name="Content Placeholder 2">
            <a:extLst>
              <a:ext uri="{FF2B5EF4-FFF2-40B4-BE49-F238E27FC236}">
                <a16:creationId xmlns:a16="http://schemas.microsoft.com/office/drawing/2014/main" id="{D311DEF2-9A74-BD46-80E9-54E7CB197EE5}"/>
              </a:ext>
            </a:extLst>
          </p:cNvPr>
          <p:cNvSpPr>
            <a:spLocks noGrp="1"/>
          </p:cNvSpPr>
          <p:nvPr>
            <p:ph idx="1"/>
          </p:nvPr>
        </p:nvSpPr>
        <p:spPr/>
        <p:txBody>
          <a:bodyPr>
            <a:normAutofit fontScale="77500" lnSpcReduction="20000"/>
          </a:bodyPr>
          <a:lstStyle/>
          <a:p>
            <a:r>
              <a:rPr lang="en-US" dirty="0"/>
              <a:t>In scrutinizing how the Lee monument came to be, Bryant was actually questioning how and why history is told. A 15-year-old delved into affairs of not just history, but also historiography — the cumulative effort of historians to interpret the past — and history education. In doing so, she ignited “</a:t>
            </a:r>
            <a:r>
              <a:rPr lang="en-US" dirty="0">
                <a:hlinkClick r:id="rId2"/>
              </a:rPr>
              <a:t>The Battle for Charlottesville’s Soul</a:t>
            </a:r>
            <a:r>
              <a:rPr lang="en-US" dirty="0"/>
              <a:t>” and demonstrated that America’s inability to grapple with its tortured racial history has educational implications.</a:t>
            </a:r>
          </a:p>
          <a:p>
            <a:r>
              <a:rPr lang="en-US" dirty="0"/>
              <a:t>Bryant’s quest spotlighted a serious flaw in our history education. Most students in the United States learn history as an established, linear narrative — a set of facts that point toward progress. The Advanced Placement (AP) system has rushed generations of students through vital portions of American history (recent American history is mostly untold). Generally, the teaching of history urges rote memorization over investigating the process of writing historical narratives and </a:t>
            </a:r>
            <a:r>
              <a:rPr lang="en-US" dirty="0">
                <a:hlinkClick r:id="rId3"/>
              </a:rPr>
              <a:t>recognizing</a:t>
            </a:r>
            <a:r>
              <a:rPr lang="en-US" dirty="0"/>
              <a:t> “how inherent biases shape conventional instructional materials.”</a:t>
            </a:r>
          </a:p>
          <a:p>
            <a:r>
              <a:rPr lang="en-US" dirty="0"/>
              <a:t>The result: In an era where nostalgia often masquerades as history, many young Americans know little of the past and the forces that influence its production.</a:t>
            </a:r>
          </a:p>
          <a:p>
            <a:pPr lvl="1"/>
            <a:r>
              <a:rPr lang="en-US" dirty="0"/>
              <a:t>Julian Hayter, “Charlottesville was about memory, not monuments,” Washington Post, August 10, 2018</a:t>
            </a:r>
          </a:p>
          <a:p>
            <a:endParaRPr lang="en-US" dirty="0"/>
          </a:p>
        </p:txBody>
      </p:sp>
    </p:spTree>
    <p:extLst>
      <p:ext uri="{BB962C8B-B14F-4D97-AF65-F5344CB8AC3E}">
        <p14:creationId xmlns:p14="http://schemas.microsoft.com/office/powerpoint/2010/main" val="71176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7027-8AC7-7846-B99C-630B9A22348A}"/>
              </a:ext>
            </a:extLst>
          </p:cNvPr>
          <p:cNvSpPr>
            <a:spLocks noGrp="1"/>
          </p:cNvSpPr>
          <p:nvPr>
            <p:ph type="title"/>
          </p:nvPr>
        </p:nvSpPr>
        <p:spPr/>
        <p:txBody>
          <a:bodyPr/>
          <a:lstStyle/>
          <a:p>
            <a:pPr algn="ctr"/>
            <a:r>
              <a:rPr lang="en-US" b="1" dirty="0"/>
              <a:t>We’re paying for the sin of omission</a:t>
            </a:r>
          </a:p>
        </p:txBody>
      </p:sp>
      <p:sp>
        <p:nvSpPr>
          <p:cNvPr id="3" name="Content Placeholder 2">
            <a:extLst>
              <a:ext uri="{FF2B5EF4-FFF2-40B4-BE49-F238E27FC236}">
                <a16:creationId xmlns:a16="http://schemas.microsoft.com/office/drawing/2014/main" id="{DD2F6E8C-FB67-364F-A12A-E6E90D2FA17F}"/>
              </a:ext>
            </a:extLst>
          </p:cNvPr>
          <p:cNvSpPr>
            <a:spLocks noGrp="1"/>
          </p:cNvSpPr>
          <p:nvPr>
            <p:ph idx="1"/>
          </p:nvPr>
        </p:nvSpPr>
        <p:spPr/>
        <p:txBody>
          <a:bodyPr>
            <a:normAutofit fontScale="77500" lnSpcReduction="20000"/>
          </a:bodyPr>
          <a:lstStyle/>
          <a:p>
            <a:r>
              <a:rPr lang="en-US" dirty="0"/>
              <a:t>I have written </a:t>
            </a:r>
            <a:r>
              <a:rPr lang="en-US" u="sng" dirty="0">
                <a:hlinkClick r:id="rId2"/>
              </a:rPr>
              <a:t>elsewhere</a:t>
            </a:r>
            <a:r>
              <a:rPr lang="en-US" dirty="0"/>
              <a:t> about the sin of omission and mythologies that for far too long have characterized American history. Suffice it to say, the teaching of the American past is as much about productive citizenry and heritage as history. Until recently, textbooks portrayed America as a triumph narrative. The story often emphasized European progress, colonists’ mastery of nature and natives, and the divine providence of Constitutional republicanism. </a:t>
            </a:r>
          </a:p>
          <a:p>
            <a:pPr marL="0" indent="0">
              <a:buNone/>
            </a:pPr>
            <a:endParaRPr lang="en-US" dirty="0"/>
          </a:p>
          <a:p>
            <a:r>
              <a:rPr lang="en-US" dirty="0"/>
              <a:t>Until African Americans and racial minorities began to </a:t>
            </a:r>
            <a:r>
              <a:rPr lang="en-US" u="sng" dirty="0">
                <a:hlinkClick r:id="rId3"/>
              </a:rPr>
              <a:t>write their own histories</a:t>
            </a:r>
            <a:r>
              <a:rPr lang="en-US" dirty="0"/>
              <a:t>, stories of the United States were written by and for white Americans. There’s nothing controversial about this statement. Crack open any </a:t>
            </a:r>
            <a:r>
              <a:rPr lang="en-US" u="sng" dirty="0">
                <a:hlinkClick r:id="rId4"/>
              </a:rPr>
              <a:t>textbook from the mid-twentieth century</a:t>
            </a:r>
            <a:r>
              <a:rPr lang="en-US" dirty="0"/>
              <a:t>—minorities are not merely absent, when they surface in these texts, they’re almost always portrayed as inconsequential and dehumanized figures. African Americans, for instance, are actors without agency or event. </a:t>
            </a:r>
          </a:p>
          <a:p>
            <a:pPr lvl="1"/>
            <a:r>
              <a:rPr lang="en-US" dirty="0"/>
              <a:t>https://</a:t>
            </a:r>
            <a:r>
              <a:rPr lang="en-US" dirty="0" err="1"/>
              <a:t>thecheatsmovement.com</a:t>
            </a:r>
            <a:r>
              <a:rPr lang="en-US" dirty="0"/>
              <a:t>/voices-revising-revisionism-beyond-the-lost-cause-by-julian-hayter-ph-d/</a:t>
            </a:r>
          </a:p>
          <a:p>
            <a:endParaRPr lang="en-US" dirty="0"/>
          </a:p>
        </p:txBody>
      </p:sp>
    </p:spTree>
    <p:extLst>
      <p:ext uri="{BB962C8B-B14F-4D97-AF65-F5344CB8AC3E}">
        <p14:creationId xmlns:p14="http://schemas.microsoft.com/office/powerpoint/2010/main" val="21005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706B-C2FB-E34C-B3DE-8EA2F1F9DB1D}"/>
              </a:ext>
            </a:extLst>
          </p:cNvPr>
          <p:cNvSpPr>
            <a:spLocks noGrp="1"/>
          </p:cNvSpPr>
          <p:nvPr>
            <p:ph type="title"/>
          </p:nvPr>
        </p:nvSpPr>
        <p:spPr/>
        <p:txBody>
          <a:bodyPr/>
          <a:lstStyle/>
          <a:p>
            <a:r>
              <a:rPr lang="en-US" b="1" cap="none" dirty="0"/>
              <a:t>What is history? </a:t>
            </a:r>
          </a:p>
        </p:txBody>
      </p:sp>
      <p:pic>
        <p:nvPicPr>
          <p:cNvPr id="7" name="Content Placeholder 6">
            <a:extLst>
              <a:ext uri="{FF2B5EF4-FFF2-40B4-BE49-F238E27FC236}">
                <a16:creationId xmlns:a16="http://schemas.microsoft.com/office/drawing/2014/main" id="{A56B7762-AA3D-9C4B-9E8C-53FAE2DEB9C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3601" y="1690688"/>
            <a:ext cx="4624140" cy="3242295"/>
          </a:xfrm>
        </p:spPr>
      </p:pic>
      <p:pic>
        <p:nvPicPr>
          <p:cNvPr id="9" name="Picture 8">
            <a:extLst>
              <a:ext uri="{FF2B5EF4-FFF2-40B4-BE49-F238E27FC236}">
                <a16:creationId xmlns:a16="http://schemas.microsoft.com/office/drawing/2014/main" id="{B59348E0-FD64-C249-B682-FE6505DFB0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9512" y="107004"/>
            <a:ext cx="6842241" cy="6659556"/>
          </a:xfrm>
          <a:prstGeom prst="rect">
            <a:avLst/>
          </a:prstGeom>
        </p:spPr>
      </p:pic>
      <p:sp>
        <p:nvSpPr>
          <p:cNvPr id="10" name="TextBox 9">
            <a:extLst>
              <a:ext uri="{FF2B5EF4-FFF2-40B4-BE49-F238E27FC236}">
                <a16:creationId xmlns:a16="http://schemas.microsoft.com/office/drawing/2014/main" id="{E294EEF9-83BD-EA4D-93F8-004C4DF8B05B}"/>
              </a:ext>
            </a:extLst>
          </p:cNvPr>
          <p:cNvSpPr txBox="1"/>
          <p:nvPr/>
        </p:nvSpPr>
        <p:spPr>
          <a:xfrm>
            <a:off x="291830" y="5350212"/>
            <a:ext cx="4947682" cy="646331"/>
          </a:xfrm>
          <a:prstGeom prst="rect">
            <a:avLst/>
          </a:prstGeom>
          <a:noFill/>
        </p:spPr>
        <p:txBody>
          <a:bodyPr wrap="square" rtlCol="0">
            <a:spAutoFit/>
          </a:bodyPr>
          <a:lstStyle/>
          <a:p>
            <a:r>
              <a:rPr lang="en-US" dirty="0"/>
              <a:t>History, the naked truth (right), supervises the actual writing of history below– Jacob de Wit, 1754 </a:t>
            </a:r>
          </a:p>
        </p:txBody>
      </p:sp>
    </p:spTree>
    <p:extLst>
      <p:ext uri="{BB962C8B-B14F-4D97-AF65-F5344CB8AC3E}">
        <p14:creationId xmlns:p14="http://schemas.microsoft.com/office/powerpoint/2010/main" val="18233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024C-4F12-384F-AECC-70467F884050}"/>
              </a:ext>
            </a:extLst>
          </p:cNvPr>
          <p:cNvSpPr>
            <a:spLocks noGrp="1"/>
          </p:cNvSpPr>
          <p:nvPr>
            <p:ph type="title"/>
          </p:nvPr>
        </p:nvSpPr>
        <p:spPr/>
        <p:txBody>
          <a:bodyPr>
            <a:normAutofit/>
          </a:bodyPr>
          <a:lstStyle/>
          <a:p>
            <a:pPr algn="ctr"/>
            <a:r>
              <a:rPr lang="en-US" sz="3600" b="1" dirty="0"/>
              <a:t>On The Mythology of Revisionism</a:t>
            </a:r>
          </a:p>
        </p:txBody>
      </p:sp>
      <p:sp>
        <p:nvSpPr>
          <p:cNvPr id="13" name="Content Placeholder 12">
            <a:extLst>
              <a:ext uri="{FF2B5EF4-FFF2-40B4-BE49-F238E27FC236}">
                <a16:creationId xmlns:a16="http://schemas.microsoft.com/office/drawing/2014/main" id="{956CD876-8543-B345-B563-1781C31CA2A3}"/>
              </a:ext>
            </a:extLst>
          </p:cNvPr>
          <p:cNvSpPr>
            <a:spLocks noGrp="1"/>
          </p:cNvSpPr>
          <p:nvPr>
            <p:ph idx="1"/>
          </p:nvPr>
        </p:nvSpPr>
        <p:spPr>
          <a:xfrm>
            <a:off x="267832" y="1363736"/>
            <a:ext cx="3843528" cy="4351338"/>
          </a:xfrm>
        </p:spPr>
        <p:txBody>
          <a:bodyPr/>
          <a:lstStyle/>
          <a:p>
            <a:endParaRPr lang="en-US" dirty="0"/>
          </a:p>
        </p:txBody>
      </p:sp>
      <p:pic>
        <p:nvPicPr>
          <p:cNvPr id="10" name="Picture 9">
            <a:extLst>
              <a:ext uri="{FF2B5EF4-FFF2-40B4-BE49-F238E27FC236}">
                <a16:creationId xmlns:a16="http://schemas.microsoft.com/office/drawing/2014/main" id="{F1C4ADD0-2F80-9242-8A07-0D6523A22B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44" y="1545645"/>
            <a:ext cx="2813304" cy="3810000"/>
          </a:xfrm>
          <a:prstGeom prst="rect">
            <a:avLst/>
          </a:prstGeom>
        </p:spPr>
      </p:pic>
      <p:sp>
        <p:nvSpPr>
          <p:cNvPr id="11" name="TextBox 10">
            <a:extLst>
              <a:ext uri="{FF2B5EF4-FFF2-40B4-BE49-F238E27FC236}">
                <a16:creationId xmlns:a16="http://schemas.microsoft.com/office/drawing/2014/main" id="{1F287C8F-CD4D-6D40-B23F-8F284041F5BE}"/>
              </a:ext>
            </a:extLst>
          </p:cNvPr>
          <p:cNvSpPr txBox="1"/>
          <p:nvPr/>
        </p:nvSpPr>
        <p:spPr>
          <a:xfrm>
            <a:off x="756699" y="5721628"/>
            <a:ext cx="3019773" cy="646331"/>
          </a:xfrm>
          <a:prstGeom prst="rect">
            <a:avLst/>
          </a:prstGeom>
          <a:noFill/>
        </p:spPr>
        <p:txBody>
          <a:bodyPr wrap="square" rtlCol="0">
            <a:spAutoFit/>
          </a:bodyPr>
          <a:lstStyle/>
          <a:p>
            <a:r>
              <a:rPr lang="en-US" dirty="0"/>
              <a:t>Frederick Jackson Turner, 1861-1932</a:t>
            </a:r>
          </a:p>
        </p:txBody>
      </p:sp>
      <p:sp>
        <p:nvSpPr>
          <p:cNvPr id="3" name="TextBox 2">
            <a:extLst>
              <a:ext uri="{FF2B5EF4-FFF2-40B4-BE49-F238E27FC236}">
                <a16:creationId xmlns:a16="http://schemas.microsoft.com/office/drawing/2014/main" id="{0E79BCBB-A71E-5445-87B7-8C8AEEBBEF94}"/>
              </a:ext>
            </a:extLst>
          </p:cNvPr>
          <p:cNvSpPr txBox="1"/>
          <p:nvPr/>
        </p:nvSpPr>
        <p:spPr>
          <a:xfrm>
            <a:off x="5806440" y="2157984"/>
            <a:ext cx="449884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“Each age writes the history of the past anew with reference to the conditions uppermost in its own time.” </a:t>
            </a:r>
          </a:p>
          <a:p>
            <a:pPr marL="285750" indent="-285750">
              <a:buFont typeface="Arial" panose="020B0604020202020204" pitchFamily="34" charset="0"/>
              <a:buChar char="•"/>
            </a:pPr>
            <a:r>
              <a:rPr lang="en-US" dirty="0"/>
              <a:t>“Those who insist that history is simply the effort to tell the thing exactly as it was, to state the facts, are confronted with the difficulty that the fact which they would represent is not planted on the solid ground of fixed conditions” </a:t>
            </a:r>
          </a:p>
        </p:txBody>
      </p:sp>
      <p:sp>
        <p:nvSpPr>
          <p:cNvPr id="4" name="TextBox 3">
            <a:extLst>
              <a:ext uri="{FF2B5EF4-FFF2-40B4-BE49-F238E27FC236}">
                <a16:creationId xmlns:a16="http://schemas.microsoft.com/office/drawing/2014/main" id="{F156F9D8-C833-984D-9423-6D84B40D6892}"/>
              </a:ext>
            </a:extLst>
          </p:cNvPr>
          <p:cNvSpPr txBox="1"/>
          <p:nvPr/>
        </p:nvSpPr>
        <p:spPr>
          <a:xfrm>
            <a:off x="4855464" y="4867226"/>
            <a:ext cx="6958584" cy="1815882"/>
          </a:xfrm>
          <a:prstGeom prst="rect">
            <a:avLst/>
          </a:prstGeom>
          <a:noFill/>
        </p:spPr>
        <p:txBody>
          <a:bodyPr wrap="square" rtlCol="0">
            <a:spAutoFit/>
          </a:bodyPr>
          <a:lstStyle/>
          <a:p>
            <a:r>
              <a:rPr lang="en-US" sz="1600" dirty="0"/>
              <a:t>Prompts from the present can inform inquiries into the past. The continuity of American racism has forced a good number of scholars and educators to question triumph of narrative of post-civil rights America. That racism is being more thoroughly filmed has shocked America into realizing just how far we have and have not come. These events and images have forced experts back to the drawing table to think intently about our past, what histories we value, and how both continue to shape the present.  </a:t>
            </a:r>
          </a:p>
        </p:txBody>
      </p:sp>
    </p:spTree>
    <p:extLst>
      <p:ext uri="{BB962C8B-B14F-4D97-AF65-F5344CB8AC3E}">
        <p14:creationId xmlns:p14="http://schemas.microsoft.com/office/powerpoint/2010/main" val="22249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854E-C255-2944-B2C2-FC3DDF287C0C}"/>
              </a:ext>
            </a:extLst>
          </p:cNvPr>
          <p:cNvSpPr>
            <a:spLocks noGrp="1"/>
          </p:cNvSpPr>
          <p:nvPr>
            <p:ph type="title"/>
          </p:nvPr>
        </p:nvSpPr>
        <p:spPr/>
        <p:txBody>
          <a:bodyPr/>
          <a:lstStyle/>
          <a:p>
            <a:pPr algn="ctr"/>
            <a:r>
              <a:rPr lang="en-US" b="1" cap="none" dirty="0"/>
              <a:t>Heritage v. History</a:t>
            </a:r>
          </a:p>
        </p:txBody>
      </p:sp>
      <p:sp>
        <p:nvSpPr>
          <p:cNvPr id="3" name="Content Placeholder 2">
            <a:extLst>
              <a:ext uri="{FF2B5EF4-FFF2-40B4-BE49-F238E27FC236}">
                <a16:creationId xmlns:a16="http://schemas.microsoft.com/office/drawing/2014/main" id="{EA6EB2F0-BAF1-9843-ABC6-95FB3EB6948B}"/>
              </a:ext>
            </a:extLst>
          </p:cNvPr>
          <p:cNvSpPr>
            <a:spLocks noGrp="1"/>
          </p:cNvSpPr>
          <p:nvPr>
            <p:ph idx="1"/>
          </p:nvPr>
        </p:nvSpPr>
        <p:spPr/>
        <p:txBody>
          <a:bodyPr/>
          <a:lstStyle/>
          <a:p>
            <a:r>
              <a:rPr lang="en-US" dirty="0"/>
              <a:t>Heritage is a fundamentally value-based endeavor– it is based on features of the past that people decide to keep, often in spite of evidence and information. It is not what happened in the past only, but what some have decided is worthy of preservation. </a:t>
            </a:r>
          </a:p>
          <a:p>
            <a:r>
              <a:rPr lang="en-US" dirty="0"/>
              <a:t>History, attempts to reconstruct and understand the events experiences of historical actors. History follows rules of evidence and interpretation (i.e., the historical method). The practice of history requires constant debate and revision: especially as new evidence comes to light and discoveries (not only historical discoveries) give rise to new interpretations.  </a:t>
            </a:r>
          </a:p>
        </p:txBody>
      </p:sp>
    </p:spTree>
    <p:extLst>
      <p:ext uri="{BB962C8B-B14F-4D97-AF65-F5344CB8AC3E}">
        <p14:creationId xmlns:p14="http://schemas.microsoft.com/office/powerpoint/2010/main" val="11367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BA56-BE14-4D44-96CB-37D2E23F6D19}"/>
              </a:ext>
            </a:extLst>
          </p:cNvPr>
          <p:cNvSpPr>
            <a:spLocks noGrp="1"/>
          </p:cNvSpPr>
          <p:nvPr>
            <p:ph type="title"/>
          </p:nvPr>
        </p:nvSpPr>
        <p:spPr/>
        <p:txBody>
          <a:bodyPr/>
          <a:lstStyle/>
          <a:p>
            <a:pPr algn="ctr"/>
            <a:r>
              <a:rPr lang="en-US" b="1" cap="none" dirty="0"/>
              <a:t>Memory &amp; History</a:t>
            </a:r>
          </a:p>
        </p:txBody>
      </p:sp>
      <p:sp>
        <p:nvSpPr>
          <p:cNvPr id="3" name="Content Placeholder 2">
            <a:extLst>
              <a:ext uri="{FF2B5EF4-FFF2-40B4-BE49-F238E27FC236}">
                <a16:creationId xmlns:a16="http://schemas.microsoft.com/office/drawing/2014/main" id="{F13D7357-4D47-964F-9217-C53E0DF85ACC}"/>
              </a:ext>
            </a:extLst>
          </p:cNvPr>
          <p:cNvSpPr>
            <a:spLocks noGrp="1"/>
          </p:cNvSpPr>
          <p:nvPr>
            <p:ph idx="1"/>
          </p:nvPr>
        </p:nvSpPr>
        <p:spPr/>
        <p:txBody>
          <a:bodyPr/>
          <a:lstStyle/>
          <a:p>
            <a:pPr marL="457200" marR="457200" algn="just">
              <a:spcBef>
                <a:spcPts val="0"/>
              </a:spcBef>
              <a:spcAft>
                <a:spcPts val="0"/>
              </a:spcAft>
            </a:pPr>
            <a:r>
              <a:rPr lang="en-US" dirty="0">
                <a:latin typeface="+mj-lt"/>
                <a:ea typeface="Calibri" panose="020F0502020204030204" pitchFamily="34"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history is anything but agreeable. It is not a collection of facts deemed to be "official" by scholars on high. It is a collection of historians exchanging different, often conflicting analyses…</a:t>
            </a:r>
            <a:r>
              <a:rPr lang="en-US" dirty="0">
                <a:latin typeface="+mj-lt"/>
                <a:ea typeface="Calibri" panose="020F0502020204030204" pitchFamily="34"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History may be an attempt to memorialize and preserve the past, but it is not memory; memories can serve as primary sources, but they do not stand alone as history. A history is essentially a collection of memories, analyzed and reduced into meaningful conclusions-- Michael Conway, </a:t>
            </a:r>
            <a:r>
              <a:rPr lang="en-US" i="1" dirty="0">
                <a:latin typeface="+mj-lt"/>
                <a:ea typeface="Times New Roman" panose="02020603050405020304" pitchFamily="18" charset="0"/>
                <a:cs typeface="Times New Roman" panose="02020603050405020304" pitchFamily="18" charset="0"/>
              </a:rPr>
              <a:t>The Atlantic.</a:t>
            </a:r>
            <a:r>
              <a:rPr lang="en-US" dirty="0">
                <a:latin typeface="+mj-lt"/>
                <a:ea typeface="Times New Roman" panose="02020603050405020304" pitchFamily="18" charset="0"/>
                <a:cs typeface="Times New Roman" panose="02020603050405020304" pitchFamily="18" charset="0"/>
              </a:rPr>
              <a:t> </a:t>
            </a:r>
            <a:endParaRPr lang="en-US" dirty="0">
              <a:latin typeface="+mj-lt"/>
              <a:ea typeface="Calibri" panose="020F0502020204030204" pitchFamily="34" charset="0"/>
              <a:cs typeface="Times New Roman" panose="02020603050405020304" pitchFamily="18" charset="0"/>
            </a:endParaRPr>
          </a:p>
          <a:p>
            <a:pPr marL="1828800" lvl="4">
              <a:spcBef>
                <a:spcPts val="0"/>
              </a:spcBef>
            </a:pPr>
            <a:r>
              <a:rPr lang="en-US" dirty="0">
                <a:latin typeface="+mj-lt"/>
                <a:ea typeface="Calibri" panose="020F0502020204030204" pitchFamily="34" charset="0"/>
                <a:cs typeface="Times New Roman" panose="02020603050405020304" pitchFamily="18" charset="0"/>
              </a:rPr>
              <a:t>Michael Conway, “The Problem with History Classes,” </a:t>
            </a:r>
            <a:r>
              <a:rPr lang="en-US" i="1" dirty="0">
                <a:latin typeface="+mj-lt"/>
                <a:ea typeface="Calibri" panose="020F0502020204030204" pitchFamily="34" charset="0"/>
                <a:cs typeface="Times New Roman" panose="02020603050405020304" pitchFamily="18" charset="0"/>
              </a:rPr>
              <a:t>The Atlantic, </a:t>
            </a:r>
            <a:r>
              <a:rPr lang="en-US" dirty="0">
                <a:latin typeface="+mj-lt"/>
                <a:ea typeface="Calibri" panose="020F0502020204030204" pitchFamily="34" charset="0"/>
                <a:cs typeface="Times New Roman" panose="02020603050405020304" pitchFamily="18" charset="0"/>
              </a:rPr>
              <a:t>16 March 2015. </a:t>
            </a:r>
          </a:p>
          <a:p>
            <a:endParaRPr lang="en-US" dirty="0"/>
          </a:p>
        </p:txBody>
      </p:sp>
    </p:spTree>
    <p:extLst>
      <p:ext uri="{BB962C8B-B14F-4D97-AF65-F5344CB8AC3E}">
        <p14:creationId xmlns:p14="http://schemas.microsoft.com/office/powerpoint/2010/main" val="199524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A355-E306-ED4A-802D-CEDE52EDC336}"/>
              </a:ext>
            </a:extLst>
          </p:cNvPr>
          <p:cNvSpPr>
            <a:spLocks noGrp="1"/>
          </p:cNvSpPr>
          <p:nvPr>
            <p:ph type="title"/>
          </p:nvPr>
        </p:nvSpPr>
        <p:spPr>
          <a:xfrm>
            <a:off x="1451579" y="250521"/>
            <a:ext cx="9603275" cy="739035"/>
          </a:xfrm>
        </p:spPr>
        <p:txBody>
          <a:bodyPr>
            <a:noAutofit/>
          </a:bodyPr>
          <a:lstStyle/>
          <a:p>
            <a:pPr algn="ctr"/>
            <a:r>
              <a:rPr lang="en-US" sz="2400" b="1" cap="none" dirty="0"/>
              <a:t>Real vs. “Imagined” History– statues are reflections of things people take seriously</a:t>
            </a:r>
          </a:p>
        </p:txBody>
      </p:sp>
      <p:pic>
        <p:nvPicPr>
          <p:cNvPr id="4" name="Content Placeholder 3">
            <a:extLst>
              <a:ext uri="{FF2B5EF4-FFF2-40B4-BE49-F238E27FC236}">
                <a16:creationId xmlns:a16="http://schemas.microsoft.com/office/drawing/2014/main" id="{2AA9BBCA-E1E3-C94A-AE19-321D9AB91A6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2799" y="989556"/>
            <a:ext cx="3532276" cy="4722312"/>
          </a:xfrm>
        </p:spPr>
      </p:pic>
      <p:pic>
        <p:nvPicPr>
          <p:cNvPr id="5" name="Picture 4">
            <a:extLst>
              <a:ext uri="{FF2B5EF4-FFF2-40B4-BE49-F238E27FC236}">
                <a16:creationId xmlns:a16="http://schemas.microsoft.com/office/drawing/2014/main" id="{44F96E27-6BAA-DC45-974F-FB18220CD4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362" y="1007807"/>
            <a:ext cx="4847570" cy="4722312"/>
          </a:xfrm>
          <a:prstGeom prst="rect">
            <a:avLst/>
          </a:prstGeom>
        </p:spPr>
      </p:pic>
      <p:sp>
        <p:nvSpPr>
          <p:cNvPr id="6" name="TextBox 5">
            <a:extLst>
              <a:ext uri="{FF2B5EF4-FFF2-40B4-BE49-F238E27FC236}">
                <a16:creationId xmlns:a16="http://schemas.microsoft.com/office/drawing/2014/main" id="{9BB2B5D0-5C7B-8949-94DE-B99FED23184A}"/>
              </a:ext>
            </a:extLst>
          </p:cNvPr>
          <p:cNvSpPr txBox="1"/>
          <p:nvPr/>
        </p:nvSpPr>
        <p:spPr>
          <a:xfrm>
            <a:off x="2342367" y="-131523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46A9376D-424B-154A-BD9E-7D6E981B944A}"/>
              </a:ext>
            </a:extLst>
          </p:cNvPr>
          <p:cNvSpPr txBox="1"/>
          <p:nvPr/>
        </p:nvSpPr>
        <p:spPr>
          <a:xfrm>
            <a:off x="9036384" y="5702393"/>
            <a:ext cx="2342366" cy="276999"/>
          </a:xfrm>
          <a:prstGeom prst="rect">
            <a:avLst/>
          </a:prstGeom>
          <a:noFill/>
        </p:spPr>
        <p:txBody>
          <a:bodyPr wrap="square" rtlCol="0">
            <a:spAutoFit/>
          </a:bodyPr>
          <a:lstStyle/>
          <a:p>
            <a:r>
              <a:rPr lang="en-US" sz="1200" dirty="0"/>
              <a:t>Stephen Lane, unveiled 2015</a:t>
            </a:r>
          </a:p>
        </p:txBody>
      </p:sp>
      <p:sp>
        <p:nvSpPr>
          <p:cNvPr id="8" name="TextBox 7">
            <a:extLst>
              <a:ext uri="{FF2B5EF4-FFF2-40B4-BE49-F238E27FC236}">
                <a16:creationId xmlns:a16="http://schemas.microsoft.com/office/drawing/2014/main" id="{B7448381-27A1-5A40-BC93-F2A3AAF8BD97}"/>
              </a:ext>
            </a:extLst>
          </p:cNvPr>
          <p:cNvSpPr txBox="1"/>
          <p:nvPr/>
        </p:nvSpPr>
        <p:spPr>
          <a:xfrm>
            <a:off x="0" y="5742646"/>
            <a:ext cx="3557393" cy="276999"/>
          </a:xfrm>
          <a:prstGeom prst="rect">
            <a:avLst/>
          </a:prstGeom>
          <a:noFill/>
        </p:spPr>
        <p:txBody>
          <a:bodyPr wrap="square" rtlCol="0">
            <a:spAutoFit/>
          </a:bodyPr>
          <a:lstStyle/>
          <a:p>
            <a:r>
              <a:rPr lang="en-US" sz="1200" dirty="0"/>
              <a:t>A. Thomas </a:t>
            </a:r>
            <a:r>
              <a:rPr lang="en-US" sz="1200" dirty="0" err="1"/>
              <a:t>Schomberg</a:t>
            </a:r>
            <a:r>
              <a:rPr lang="en-US" sz="1200" dirty="0"/>
              <a:t>, commissioned--1982</a:t>
            </a:r>
          </a:p>
        </p:txBody>
      </p:sp>
      <p:pic>
        <p:nvPicPr>
          <p:cNvPr id="9" name="Picture 8">
            <a:extLst>
              <a:ext uri="{FF2B5EF4-FFF2-40B4-BE49-F238E27FC236}">
                <a16:creationId xmlns:a16="http://schemas.microsoft.com/office/drawing/2014/main" id="{57414497-746E-9640-89DB-E9CC00350D30}"/>
              </a:ext>
            </a:extLst>
          </p:cNvPr>
          <p:cNvPicPr>
            <a:picLocks noChangeAspect="1"/>
          </p:cNvPicPr>
          <p:nvPr/>
        </p:nvPicPr>
        <p:blipFill>
          <a:blip r:embed="rId4"/>
          <a:stretch>
            <a:fillRect/>
          </a:stretch>
        </p:blipFill>
        <p:spPr>
          <a:xfrm>
            <a:off x="3645075" y="1007807"/>
            <a:ext cx="3507287" cy="4722312"/>
          </a:xfrm>
          <a:prstGeom prst="rect">
            <a:avLst/>
          </a:prstGeom>
        </p:spPr>
      </p:pic>
      <p:sp>
        <p:nvSpPr>
          <p:cNvPr id="10" name="TextBox 9">
            <a:extLst>
              <a:ext uri="{FF2B5EF4-FFF2-40B4-BE49-F238E27FC236}">
                <a16:creationId xmlns:a16="http://schemas.microsoft.com/office/drawing/2014/main" id="{8BB7EE96-B620-1B4C-AFBB-5B2AFCED41CA}"/>
              </a:ext>
            </a:extLst>
          </p:cNvPr>
          <p:cNvSpPr txBox="1"/>
          <p:nvPr/>
        </p:nvSpPr>
        <p:spPr>
          <a:xfrm>
            <a:off x="8492646" y="5837129"/>
            <a:ext cx="1478071"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CD2CBB0C-6374-5949-A5A4-35BABC547B9F}"/>
              </a:ext>
            </a:extLst>
          </p:cNvPr>
          <p:cNvSpPr txBox="1"/>
          <p:nvPr/>
        </p:nvSpPr>
        <p:spPr>
          <a:xfrm>
            <a:off x="3645075" y="5742647"/>
            <a:ext cx="683734" cy="276999"/>
          </a:xfrm>
          <a:prstGeom prst="rect">
            <a:avLst/>
          </a:prstGeom>
          <a:noFill/>
        </p:spPr>
        <p:txBody>
          <a:bodyPr wrap="square" rtlCol="0">
            <a:spAutoFit/>
          </a:bodyPr>
          <a:lstStyle/>
          <a:p>
            <a:r>
              <a:rPr lang="en-US" sz="1200" dirty="0"/>
              <a:t>1971</a:t>
            </a:r>
          </a:p>
        </p:txBody>
      </p:sp>
    </p:spTree>
    <p:extLst>
      <p:ext uri="{BB962C8B-B14F-4D97-AF65-F5344CB8AC3E}">
        <p14:creationId xmlns:p14="http://schemas.microsoft.com/office/powerpoint/2010/main" val="35466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D61B-24CD-B245-8E7C-14CC72033283}"/>
              </a:ext>
            </a:extLst>
          </p:cNvPr>
          <p:cNvSpPr>
            <a:spLocks noGrp="1"/>
          </p:cNvSpPr>
          <p:nvPr>
            <p:ph type="title"/>
          </p:nvPr>
        </p:nvSpPr>
        <p:spPr>
          <a:xfrm>
            <a:off x="535021" y="272375"/>
            <a:ext cx="11656979" cy="1581380"/>
          </a:xfrm>
        </p:spPr>
        <p:txBody>
          <a:bodyPr>
            <a:normAutofit/>
          </a:bodyPr>
          <a:lstStyle/>
          <a:p>
            <a:pPr algn="ctr"/>
            <a:r>
              <a:rPr lang="en-US" sz="2800" b="1" cap="none" dirty="0"/>
              <a:t>Charlottesville was about memory, not just monuments– the age old battle between heritage and history</a:t>
            </a:r>
          </a:p>
        </p:txBody>
      </p:sp>
      <p:pic>
        <p:nvPicPr>
          <p:cNvPr id="7" name="Content Placeholder 6">
            <a:extLst>
              <a:ext uri="{FF2B5EF4-FFF2-40B4-BE49-F238E27FC236}">
                <a16:creationId xmlns:a16="http://schemas.microsoft.com/office/drawing/2014/main" id="{6523F81B-10EF-1E48-893E-1A16F1EED3D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6819" y="1948622"/>
            <a:ext cx="4263762" cy="2681744"/>
          </a:xfrm>
        </p:spPr>
      </p:pic>
      <p:sp>
        <p:nvSpPr>
          <p:cNvPr id="5" name="TextBox 4">
            <a:extLst>
              <a:ext uri="{FF2B5EF4-FFF2-40B4-BE49-F238E27FC236}">
                <a16:creationId xmlns:a16="http://schemas.microsoft.com/office/drawing/2014/main" id="{2E755DA6-20F5-904C-A27F-A4B3D59576B7}"/>
              </a:ext>
            </a:extLst>
          </p:cNvPr>
          <p:cNvSpPr txBox="1"/>
          <p:nvPr/>
        </p:nvSpPr>
        <p:spPr>
          <a:xfrm>
            <a:off x="5000017" y="2276272"/>
            <a:ext cx="6765164" cy="1477328"/>
          </a:xfrm>
          <a:prstGeom prst="rect">
            <a:avLst/>
          </a:prstGeom>
          <a:noFill/>
        </p:spPr>
        <p:txBody>
          <a:bodyPr wrap="square" rtlCol="0">
            <a:spAutoFit/>
          </a:bodyPr>
          <a:lstStyle/>
          <a:p>
            <a:r>
              <a:rPr lang="en-US" dirty="0"/>
              <a:t>Confederate sympathizers see these monuments as essential to their heritage. </a:t>
            </a:r>
          </a:p>
          <a:p>
            <a:endParaRPr lang="en-US" dirty="0"/>
          </a:p>
          <a:p>
            <a:r>
              <a:rPr lang="en-US" dirty="0"/>
              <a:t>Other see them as reflections of a mythologized, exclusionary past. A past that fails to take the entirety of history into account. </a:t>
            </a:r>
          </a:p>
        </p:txBody>
      </p:sp>
      <p:pic>
        <p:nvPicPr>
          <p:cNvPr id="8" name="Content Placeholder 5">
            <a:extLst>
              <a:ext uri="{FF2B5EF4-FFF2-40B4-BE49-F238E27FC236}">
                <a16:creationId xmlns:a16="http://schemas.microsoft.com/office/drawing/2014/main" id="{18FD4D9D-B588-1649-80CC-4A590EECE6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1079" y="4213340"/>
            <a:ext cx="3894904" cy="2596602"/>
          </a:xfrm>
          <a:prstGeom prst="rect">
            <a:avLst/>
          </a:prstGeom>
        </p:spPr>
      </p:pic>
    </p:spTree>
    <p:extLst>
      <p:ext uri="{BB962C8B-B14F-4D97-AF65-F5344CB8AC3E}">
        <p14:creationId xmlns:p14="http://schemas.microsoft.com/office/powerpoint/2010/main" val="82453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B5C4-3BE5-1F44-A31C-1EA8552B3AAA}"/>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A2DEBC3B-64FD-1C4C-B9D5-511926971C2A}"/>
              </a:ext>
            </a:extLst>
          </p:cNvPr>
          <p:cNvPicPr>
            <a:picLocks noGrp="1" noChangeAspect="1"/>
          </p:cNvPicPr>
          <p:nvPr>
            <p:ph idx="1"/>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466929" y="212942"/>
            <a:ext cx="11566186" cy="5549031"/>
          </a:xfrm>
        </p:spPr>
      </p:pic>
      <p:sp>
        <p:nvSpPr>
          <p:cNvPr id="12" name="TextBox 11">
            <a:extLst>
              <a:ext uri="{FF2B5EF4-FFF2-40B4-BE49-F238E27FC236}">
                <a16:creationId xmlns:a16="http://schemas.microsoft.com/office/drawing/2014/main" id="{A3523EA3-7D81-A747-A9FB-C7A772062A91}"/>
              </a:ext>
            </a:extLst>
          </p:cNvPr>
          <p:cNvSpPr txBox="1"/>
          <p:nvPr/>
        </p:nvSpPr>
        <p:spPr>
          <a:xfrm>
            <a:off x="466930" y="5761973"/>
            <a:ext cx="7224052" cy="253916"/>
          </a:xfrm>
          <a:prstGeom prst="rect">
            <a:avLst/>
          </a:prstGeom>
          <a:noFill/>
        </p:spPr>
        <p:txBody>
          <a:bodyPr wrap="square" rtlCol="0">
            <a:spAutoFit/>
          </a:bodyPr>
          <a:lstStyle/>
          <a:p>
            <a:r>
              <a:rPr lang="en-US" sz="1050" dirty="0"/>
              <a:t>https://</a:t>
            </a:r>
            <a:r>
              <a:rPr lang="en-US" sz="1050" dirty="0" err="1"/>
              <a:t>www.businessinsider.com</a:t>
            </a:r>
            <a:r>
              <a:rPr lang="en-US" sz="1050" dirty="0"/>
              <a:t>/confederate-statues-meaning-timeline-history-2017-8</a:t>
            </a:r>
          </a:p>
        </p:txBody>
      </p:sp>
    </p:spTree>
    <p:extLst>
      <p:ext uri="{BB962C8B-B14F-4D97-AF65-F5344CB8AC3E}">
        <p14:creationId xmlns:p14="http://schemas.microsoft.com/office/powerpoint/2010/main" val="302410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A6F3A-0997-1243-B874-9775EF8513DD}"/>
              </a:ext>
            </a:extLst>
          </p:cNvPr>
          <p:cNvSpPr>
            <a:spLocks noGrp="1"/>
          </p:cNvSpPr>
          <p:nvPr>
            <p:ph type="title"/>
          </p:nvPr>
        </p:nvSpPr>
        <p:spPr/>
        <p:txBody>
          <a:bodyPr/>
          <a:lstStyle/>
          <a:p>
            <a:r>
              <a:rPr lang="en-US" b="1" cap="none" dirty="0"/>
              <a:t>Alexis de Tocqueville, French scholar, 1805-1859</a:t>
            </a:r>
          </a:p>
        </p:txBody>
      </p:sp>
      <p:sp>
        <p:nvSpPr>
          <p:cNvPr id="2" name="Content Placeholder 1">
            <a:extLst>
              <a:ext uri="{FF2B5EF4-FFF2-40B4-BE49-F238E27FC236}">
                <a16:creationId xmlns:a16="http://schemas.microsoft.com/office/drawing/2014/main" id="{637A55BD-085A-9348-9C85-4E925B3905CF}"/>
              </a:ext>
            </a:extLst>
          </p:cNvPr>
          <p:cNvSpPr>
            <a:spLocks noGrp="1"/>
          </p:cNvSpPr>
          <p:nvPr>
            <p:ph idx="1"/>
          </p:nvPr>
        </p:nvSpPr>
        <p:spPr>
          <a:xfrm>
            <a:off x="4581728" y="2015734"/>
            <a:ext cx="6546715" cy="3733800"/>
          </a:xfrm>
        </p:spPr>
        <p:txBody>
          <a:bodyPr>
            <a:normAutofit fontScale="62500" lnSpcReduction="20000"/>
          </a:bodyPr>
          <a:lstStyle/>
          <a:p>
            <a:r>
              <a:rPr lang="en-US" dirty="0"/>
              <a:t>Tocqueville’s Quandary: </a:t>
            </a:r>
          </a:p>
          <a:p>
            <a:pPr lvl="1"/>
            <a:r>
              <a:rPr lang="en-US" dirty="0"/>
              <a:t>He [Alexis de Tocqueville] defined the alternatives available to the slave-holding States with simplicity. They might emancipate the Negroes and treat them with some degree of civility, or perpetuate their serfdom for as long as possible. Emancipation, he saw, would solve few problems in the immediate future. The evidence suggested that freedom for the Negro intensified rather than alleviated the prejudice on the part of whites. </a:t>
            </a:r>
          </a:p>
          <a:p>
            <a:pPr lvl="1"/>
            <a:r>
              <a:rPr lang="en-US" dirty="0"/>
              <a:t>(U.S. Commission on Civil Rights, </a:t>
            </a:r>
            <a:r>
              <a:rPr lang="en-US" i="1" dirty="0"/>
              <a:t>Freedom to the Free</a:t>
            </a:r>
            <a:r>
              <a:rPr lang="en-US" dirty="0"/>
              <a:t>, 1963)</a:t>
            </a:r>
          </a:p>
          <a:p>
            <a:r>
              <a:rPr lang="en-US" dirty="0"/>
              <a:t>Hayter: </a:t>
            </a:r>
          </a:p>
          <a:p>
            <a:pPr lvl="1"/>
            <a:r>
              <a:rPr lang="en-US" dirty="0"/>
              <a:t>We know now, that the United States chose the latter. </a:t>
            </a:r>
          </a:p>
          <a:p>
            <a:pPr lvl="2"/>
            <a:r>
              <a:rPr lang="en-US" dirty="0"/>
              <a:t>The story of the Jim Crow South is the story of the perpetuation of African American serfdom, a set of beliefs designed to justify that serfdom, and African American resistance to both</a:t>
            </a:r>
          </a:p>
          <a:p>
            <a:pPr lvl="2"/>
            <a:r>
              <a:rPr lang="en-US" dirty="0"/>
              <a:t>The North, the Lewis story, is an immigrant story. The story of African Americans beyond the South is, in many ways, an immigrant story. This story of migrants belies the politics of upward mobility that undergirds the American dream. Lewis may have triumphed in the the Ring, but the story of African Americans migrants beyond the South tells a story </a:t>
            </a:r>
          </a:p>
        </p:txBody>
      </p:sp>
      <p:pic>
        <p:nvPicPr>
          <p:cNvPr id="5" name="Picture 4">
            <a:extLst>
              <a:ext uri="{FF2B5EF4-FFF2-40B4-BE49-F238E27FC236}">
                <a16:creationId xmlns:a16="http://schemas.microsoft.com/office/drawing/2014/main" id="{8FEA12A3-B27B-8A44-82B2-BD7660B85B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4802" y="2015734"/>
            <a:ext cx="2794000" cy="3733800"/>
          </a:xfrm>
          <a:prstGeom prst="rect">
            <a:avLst/>
          </a:prstGeom>
        </p:spPr>
      </p:pic>
    </p:spTree>
    <p:extLst>
      <p:ext uri="{BB962C8B-B14F-4D97-AF65-F5344CB8AC3E}">
        <p14:creationId xmlns:p14="http://schemas.microsoft.com/office/powerpoint/2010/main" val="16595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05BB-1BA3-F24B-8C26-4C173034FCBF}"/>
              </a:ext>
            </a:extLst>
          </p:cNvPr>
          <p:cNvSpPr>
            <a:spLocks noGrp="1"/>
          </p:cNvSpPr>
          <p:nvPr>
            <p:ph type="title"/>
          </p:nvPr>
        </p:nvSpPr>
        <p:spPr>
          <a:xfrm>
            <a:off x="1451579" y="204282"/>
            <a:ext cx="9603275" cy="856034"/>
          </a:xfrm>
        </p:spPr>
        <p:txBody>
          <a:bodyPr>
            <a:normAutofit fontScale="90000"/>
          </a:bodyPr>
          <a:lstStyle/>
          <a:p>
            <a:r>
              <a:rPr lang="en-US" b="1" dirty="0"/>
              <a:t>The Lost Cause </a:t>
            </a:r>
            <a:br>
              <a:rPr lang="en-US" dirty="0"/>
            </a:br>
            <a:r>
              <a:rPr lang="en-US" dirty="0"/>
              <a:t>	</a:t>
            </a:r>
            <a:r>
              <a:rPr lang="en-US" sz="1800" dirty="0"/>
              <a:t>Jefferson Davis Memorial– Richmond, Virginia (unveiled in 1907) </a:t>
            </a:r>
            <a:br>
              <a:rPr lang="en-US" sz="1800" dirty="0"/>
            </a:br>
            <a:r>
              <a:rPr lang="en-US" sz="1800" dirty="0"/>
              <a:t>	</a:t>
            </a:r>
          </a:p>
        </p:txBody>
      </p:sp>
      <p:pic>
        <p:nvPicPr>
          <p:cNvPr id="4" name="Content Placeholder 3">
            <a:extLst>
              <a:ext uri="{FF2B5EF4-FFF2-40B4-BE49-F238E27FC236}">
                <a16:creationId xmlns:a16="http://schemas.microsoft.com/office/drawing/2014/main" id="{628C548E-0EAD-624E-8E04-7D4F64914B7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324" y="1236446"/>
            <a:ext cx="6275540" cy="4058183"/>
          </a:xfrm>
        </p:spPr>
      </p:pic>
      <p:sp>
        <p:nvSpPr>
          <p:cNvPr id="5" name="TextBox 4">
            <a:extLst>
              <a:ext uri="{FF2B5EF4-FFF2-40B4-BE49-F238E27FC236}">
                <a16:creationId xmlns:a16="http://schemas.microsoft.com/office/drawing/2014/main" id="{5ED7CE6D-3932-E146-807F-A72856991B23}"/>
              </a:ext>
            </a:extLst>
          </p:cNvPr>
          <p:cNvSpPr txBox="1"/>
          <p:nvPr/>
        </p:nvSpPr>
        <p:spPr>
          <a:xfrm>
            <a:off x="6860723" y="1888764"/>
            <a:ext cx="4283901" cy="3908762"/>
          </a:xfrm>
          <a:prstGeom prst="rect">
            <a:avLst/>
          </a:prstGeom>
          <a:noFill/>
        </p:spPr>
        <p:txBody>
          <a:bodyPr wrap="square" rtlCol="0">
            <a:spAutoFit/>
          </a:bodyPr>
          <a:lstStyle/>
          <a:p>
            <a:r>
              <a:rPr lang="en-US" sz="1400" dirty="0"/>
              <a:t>The Lost Cause is an interpretation of the American Civil War that seeks to present the war, from the perspective of Confederates, in the best possible terms. Developed by white Southerners, many of them former Confederate generals, in a postwar climate of economic, racial, and social uncertainty, the Lost Cause created and romanticized the "Old South" and the Confederate war effort, often distorting history in the process. </a:t>
            </a:r>
          </a:p>
          <a:p>
            <a:r>
              <a:rPr lang="en-US" sz="1400" dirty="0"/>
              <a:t>	1. Secession, not slavery, caused the war</a:t>
            </a:r>
          </a:p>
          <a:p>
            <a:r>
              <a:rPr lang="en-US" sz="1400" dirty="0"/>
              <a:t>	2. Blacks were faithful, happy slaves</a:t>
            </a:r>
          </a:p>
          <a:p>
            <a:r>
              <a:rPr lang="en-US" sz="1400" dirty="0"/>
              <a:t>	3. Slaveowners were benevolent paternalists and 	slavery was a benign institution</a:t>
            </a:r>
          </a:p>
          <a:p>
            <a:r>
              <a:rPr lang="en-US" sz="1400" dirty="0"/>
              <a:t>	4. Soldiers were heroic</a:t>
            </a:r>
          </a:p>
          <a:p>
            <a:r>
              <a:rPr lang="en-US" sz="1400" dirty="0"/>
              <a:t>	5. Robert E. Lee was the most heroic soldier </a:t>
            </a:r>
          </a:p>
          <a:p>
            <a:r>
              <a:rPr lang="en-US" sz="1400" dirty="0"/>
              <a:t>	6. South was destined to lose because of 		Northern advantage in resources and men</a:t>
            </a:r>
          </a:p>
          <a:p>
            <a:endParaRPr lang="en-US" sz="1400" dirty="0"/>
          </a:p>
          <a:p>
            <a:r>
              <a:rPr lang="en-US" sz="1000" dirty="0"/>
              <a:t>https://</a:t>
            </a:r>
            <a:r>
              <a:rPr lang="en-US" sz="1000" dirty="0" err="1"/>
              <a:t>www.encyclopediavirginia.org</a:t>
            </a:r>
            <a:r>
              <a:rPr lang="en-US" sz="1000" dirty="0"/>
              <a:t>/</a:t>
            </a:r>
            <a:r>
              <a:rPr lang="en-US" sz="1000" dirty="0" err="1"/>
              <a:t>Lost_Cause_The</a:t>
            </a:r>
            <a:endParaRPr lang="en-US" sz="1000" dirty="0"/>
          </a:p>
        </p:txBody>
      </p:sp>
      <p:sp>
        <p:nvSpPr>
          <p:cNvPr id="3" name="TextBox 2">
            <a:extLst>
              <a:ext uri="{FF2B5EF4-FFF2-40B4-BE49-F238E27FC236}">
                <a16:creationId xmlns:a16="http://schemas.microsoft.com/office/drawing/2014/main" id="{BBD0F87A-9F63-F940-8A99-E81FBB953AA7}"/>
              </a:ext>
            </a:extLst>
          </p:cNvPr>
          <p:cNvSpPr txBox="1"/>
          <p:nvPr/>
        </p:nvSpPr>
        <p:spPr>
          <a:xfrm>
            <a:off x="184826" y="5612860"/>
            <a:ext cx="6523588" cy="369332"/>
          </a:xfrm>
          <a:prstGeom prst="rect">
            <a:avLst/>
          </a:prstGeom>
          <a:noFill/>
        </p:spPr>
        <p:txBody>
          <a:bodyPr wrap="square" rtlCol="0">
            <a:spAutoFit/>
          </a:bodyPr>
          <a:lstStyle/>
          <a:p>
            <a:r>
              <a:rPr lang="en-US" dirty="0"/>
              <a:t>Jefferson Davis Memorial– Richmond, Virginia (unveiled in 1907)</a:t>
            </a:r>
          </a:p>
        </p:txBody>
      </p:sp>
    </p:spTree>
    <p:extLst>
      <p:ext uri="{BB962C8B-B14F-4D97-AF65-F5344CB8AC3E}">
        <p14:creationId xmlns:p14="http://schemas.microsoft.com/office/powerpoint/2010/main" val="10659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TotalTime>
  <Words>2189</Words>
  <Application>Microsoft Macintosh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Memory &amp; History, History &amp; Memory </vt:lpstr>
      <vt:lpstr>What is history? </vt:lpstr>
      <vt:lpstr>Heritage v. History</vt:lpstr>
      <vt:lpstr>Memory &amp; History</vt:lpstr>
      <vt:lpstr>Real vs. “Imagined” History– statues are reflections of things people take seriously</vt:lpstr>
      <vt:lpstr>Charlottesville was about memory, not just monuments– the age old battle between heritage and history</vt:lpstr>
      <vt:lpstr>PowerPoint Presentation</vt:lpstr>
      <vt:lpstr>Alexis de Tocqueville, French scholar, 1805-1859</vt:lpstr>
      <vt:lpstr>The Lost Cause   Jefferson Davis Memorial– Richmond, Virginia (unveiled in 1907)   </vt:lpstr>
      <vt:lpstr>In defense of the past, present, and future. </vt:lpstr>
      <vt:lpstr>“Measuring Rod”   </vt:lpstr>
      <vt:lpstr>PowerPoint Presentation</vt:lpstr>
      <vt:lpstr>A benign institution? </vt:lpstr>
      <vt:lpstr>Analysis of the historical documents revealed</vt:lpstr>
      <vt:lpstr>Monument Avenue, the sources reveal, was a naked real-estate development ploy</vt:lpstr>
      <vt:lpstr>Louis P. Nelson &amp; Claudrena N. Harold</vt:lpstr>
      <vt:lpstr>Heritage Questioned</vt:lpstr>
      <vt:lpstr>The most common first name of history teachers across America, for far too long, has been “coach” </vt:lpstr>
      <vt:lpstr>We’re paying for the sin of omission</vt:lpstr>
      <vt:lpstr>On The Mythology of Revisionism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&amp; History, History &amp; memory </dc:title>
  <dc:subject/>
  <dc:creator>Hayter, Julian</dc:creator>
  <cp:keywords/>
  <dc:description/>
  <cp:lastModifiedBy>Hayter, Julian</cp:lastModifiedBy>
  <cp:revision>53</cp:revision>
  <dcterms:created xsi:type="dcterms:W3CDTF">2018-10-01T11:01:36Z</dcterms:created>
  <dcterms:modified xsi:type="dcterms:W3CDTF">2020-08-05T11:32:17Z</dcterms:modified>
  <cp:category/>
</cp:coreProperties>
</file>